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935162401574805E-2"/>
          <c:y val="0.78738238998247723"/>
          <c:w val="0.92687733759842517"/>
          <c:h val="8.0300285476287731E-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Denoted 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63</c:v>
                </c:pt>
                <c:pt idx="2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9B-4AC0-BF26-007AB68990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Previous Year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9B-4AC0-BF26-007AB68990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8980464"/>
        <c:axId val="2008979024"/>
      </c:barChart>
      <c:catAx>
        <c:axId val="200898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79024"/>
        <c:crosses val="autoZero"/>
        <c:auto val="1"/>
        <c:lblAlgn val="ctr"/>
        <c:lblOffset val="100"/>
        <c:noMultiLvlLbl val="0"/>
      </c:catAx>
      <c:valAx>
        <c:axId val="200897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8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935162401574805E-2"/>
          <c:y val="5.3494747572450721E-2"/>
          <c:w val="0.92687733759842517"/>
          <c:h val="0.8141879278863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Denoted 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63</c:v>
                </c:pt>
                <c:pt idx="2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64-4ECC-9D5A-33F106AF03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Previous Year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64-4ECC-9D5A-33F106AF0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8980464"/>
        <c:axId val="2008979024"/>
      </c:barChart>
      <c:catAx>
        <c:axId val="200898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79024"/>
        <c:crosses val="autoZero"/>
        <c:auto val="1"/>
        <c:lblAlgn val="ctr"/>
        <c:lblOffset val="100"/>
        <c:noMultiLvlLbl val="0"/>
      </c:catAx>
      <c:valAx>
        <c:axId val="200897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8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935162401574805E-2"/>
          <c:y val="5.3494747572450721E-2"/>
          <c:w val="0.92687733759842517"/>
          <c:h val="0.8141879278863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Denoted 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63</c:v>
                </c:pt>
                <c:pt idx="2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64-4ECC-9D5A-33F106AF03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Previous Year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64-4ECC-9D5A-33F106AF0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8980464"/>
        <c:axId val="2008979024"/>
      </c:barChart>
      <c:catAx>
        <c:axId val="200898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79024"/>
        <c:crosses val="autoZero"/>
        <c:auto val="1"/>
        <c:lblAlgn val="ctr"/>
        <c:lblOffset val="100"/>
        <c:noMultiLvlLbl val="0"/>
      </c:catAx>
      <c:valAx>
        <c:axId val="200897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8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935162401574805E-2"/>
          <c:y val="5.3494747572450721E-2"/>
          <c:w val="0.92687733759842517"/>
          <c:h val="0.8141879278863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Denoted 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63</c:v>
                </c:pt>
                <c:pt idx="2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64-4ECC-9D5A-33F106AF03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Previous Year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64-4ECC-9D5A-33F106AF0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8980464"/>
        <c:axId val="2008979024"/>
      </c:barChart>
      <c:catAx>
        <c:axId val="200898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79024"/>
        <c:crosses val="autoZero"/>
        <c:auto val="1"/>
        <c:lblAlgn val="ctr"/>
        <c:lblOffset val="100"/>
        <c:noMultiLvlLbl val="0"/>
      </c:catAx>
      <c:valAx>
        <c:axId val="200897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8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935162401574805E-2"/>
          <c:y val="5.3494747572450721E-2"/>
          <c:w val="0.92687733759842517"/>
          <c:h val="0.8141879278863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Denoted 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63</c:v>
                </c:pt>
                <c:pt idx="2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64-4ECC-9D5A-33F106AF03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Previous Year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64-4ECC-9D5A-33F106AF0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8980464"/>
        <c:axId val="2008979024"/>
      </c:barChart>
      <c:catAx>
        <c:axId val="200898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79024"/>
        <c:crosses val="autoZero"/>
        <c:auto val="1"/>
        <c:lblAlgn val="ctr"/>
        <c:lblOffset val="100"/>
        <c:noMultiLvlLbl val="0"/>
      </c:catAx>
      <c:valAx>
        <c:axId val="200897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8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5935162401574805E-2"/>
          <c:y val="5.3494747572450721E-2"/>
          <c:w val="0.92687733759842517"/>
          <c:h val="0.81418792788631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Denoted 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63</c:v>
                </c:pt>
                <c:pt idx="2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64-4ECC-9D5A-33F106AF03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Previous Year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64-4ECC-9D5A-33F106AF0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08980464"/>
        <c:axId val="2008979024"/>
      </c:barChart>
      <c:catAx>
        <c:axId val="200898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79024"/>
        <c:crosses val="autoZero"/>
        <c:auto val="1"/>
        <c:lblAlgn val="ctr"/>
        <c:lblOffset val="100"/>
        <c:noMultiLvlLbl val="0"/>
      </c:catAx>
      <c:valAx>
        <c:axId val="200897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8980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39403" y="1442434"/>
            <a:ext cx="8993746" cy="945166"/>
          </a:xfrm>
          <a:prstGeom prst="rect">
            <a:avLst/>
          </a:prstGeom>
        </p:spPr>
        <p:txBody>
          <a:bodyPr anchor="b"/>
          <a:lstStyle>
            <a:lvl1pPr algn="ctr">
              <a:defRPr sz="4800" baseline="0">
                <a:latin typeface="Berlin Sans FB" panose="020E0602020502020306" pitchFamily="34" charset="0"/>
              </a:defRPr>
            </a:lvl1pPr>
          </a:lstStyle>
          <a:p>
            <a:r>
              <a:rPr lang="en-US" dirty="0"/>
              <a:t>Enter Domain Name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7510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the Title 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6200" y="6356350"/>
            <a:ext cx="6858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B8F64A5-B2A1-4FE5-9499-400993646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45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712854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No need to use this slide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78051"/>
            <a:ext cx="10515600" cy="3098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B4D028-7DE4-4242-8218-997E4E98A528}" type="datetimeFigureOut">
              <a:rPr lang="en-IN" smtClean="0"/>
              <a:t>15-01-2025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F64A5-B2A1-4FE5-9499-400993646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43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7650051" cy="772732"/>
          </a:xfrm>
          <a:prstGeom prst="rect">
            <a:avLst/>
          </a:prstGeom>
        </p:spPr>
        <p:txBody>
          <a:bodyPr anchor="b"/>
          <a:lstStyle>
            <a:lvl1pPr algn="l">
              <a:defRPr sz="35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the title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0506" y="1077778"/>
            <a:ext cx="11792755" cy="53043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this slide to add content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33727" y="6382108"/>
            <a:ext cx="458273" cy="365125"/>
          </a:xfrm>
          <a:prstGeom prst="rect">
            <a:avLst/>
          </a:prstGeom>
        </p:spPr>
        <p:txBody>
          <a:bodyPr/>
          <a:lstStyle/>
          <a:p>
            <a:fld id="{5BABB661-A0B5-44D4-AED2-3FCAE3861F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1" y="0"/>
            <a:ext cx="7650051" cy="772732"/>
          </a:xfrm>
          <a:prstGeom prst="rect">
            <a:avLst/>
          </a:prstGeom>
        </p:spPr>
        <p:txBody>
          <a:bodyPr anchor="b"/>
          <a:lstStyle>
            <a:lvl1pPr algn="l">
              <a:defRPr sz="35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the title </a:t>
            </a:r>
            <a:endParaRPr lang="en-IN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0507" y="1077778"/>
            <a:ext cx="7349543" cy="5297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this slide to add content</a:t>
            </a:r>
            <a:endParaRPr lang="en-IN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7881423" y="1077778"/>
            <a:ext cx="4083050" cy="529726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IN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26652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292" y="-25758"/>
            <a:ext cx="12187707" cy="30394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sz="50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60" y="0"/>
            <a:ext cx="3116949" cy="61818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6765416"/>
            <a:ext cx="12195878" cy="92584"/>
            <a:chOff x="0" y="6765417"/>
            <a:chExt cx="12195878" cy="92584"/>
          </a:xfrm>
        </p:grpSpPr>
        <p:sp>
          <p:nvSpPr>
            <p:cNvPr id="10" name="Rectangle 9"/>
            <p:cNvSpPr/>
            <p:nvPr/>
          </p:nvSpPr>
          <p:spPr>
            <a:xfrm>
              <a:off x="0" y="6765417"/>
              <a:ext cx="2975019" cy="92584"/>
            </a:xfrm>
            <a:prstGeom prst="rect">
              <a:avLst/>
            </a:prstGeom>
            <a:solidFill>
              <a:srgbClr val="405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75019" y="6765417"/>
              <a:ext cx="3159617" cy="92584"/>
            </a:xfrm>
            <a:prstGeom prst="rect">
              <a:avLst/>
            </a:prstGeom>
            <a:solidFill>
              <a:srgbClr val="008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34637" y="6765417"/>
              <a:ext cx="2975020" cy="92583"/>
            </a:xfrm>
            <a:prstGeom prst="rect">
              <a:avLst/>
            </a:prstGeom>
            <a:solidFill>
              <a:srgbClr val="00A7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09655" y="6765417"/>
              <a:ext cx="3086223" cy="92584"/>
            </a:xfrm>
            <a:prstGeom prst="rect">
              <a:avLst/>
            </a:prstGeom>
            <a:solidFill>
              <a:srgbClr val="00C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806" y="-689020"/>
            <a:ext cx="2079939" cy="20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2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729" y="0"/>
            <a:ext cx="3092318" cy="6133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6765417"/>
            <a:ext cx="12195878" cy="92584"/>
            <a:chOff x="0" y="6765417"/>
            <a:chExt cx="12195878" cy="92584"/>
          </a:xfrm>
        </p:grpSpPr>
        <p:sp>
          <p:nvSpPr>
            <p:cNvPr id="9" name="Rectangle 8"/>
            <p:cNvSpPr/>
            <p:nvPr/>
          </p:nvSpPr>
          <p:spPr>
            <a:xfrm>
              <a:off x="0" y="6765417"/>
              <a:ext cx="2975019" cy="92584"/>
            </a:xfrm>
            <a:prstGeom prst="rect">
              <a:avLst/>
            </a:prstGeom>
            <a:solidFill>
              <a:srgbClr val="405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75019" y="6765417"/>
              <a:ext cx="3159617" cy="92584"/>
            </a:xfrm>
            <a:prstGeom prst="rect">
              <a:avLst/>
            </a:prstGeom>
            <a:solidFill>
              <a:srgbClr val="008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34637" y="6765417"/>
              <a:ext cx="2975020" cy="92583"/>
            </a:xfrm>
            <a:prstGeom prst="rect">
              <a:avLst/>
            </a:prstGeom>
            <a:solidFill>
              <a:srgbClr val="00A7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09655" y="6765417"/>
              <a:ext cx="3086223" cy="92584"/>
            </a:xfrm>
            <a:prstGeom prst="rect">
              <a:avLst/>
            </a:prstGeom>
            <a:solidFill>
              <a:srgbClr val="00C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143" y="5606847"/>
            <a:ext cx="1674457" cy="167445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779101"/>
            <a:ext cx="6761020" cy="55873"/>
            <a:chOff x="0" y="557428"/>
            <a:chExt cx="6761020" cy="55873"/>
          </a:xfrm>
        </p:grpSpPr>
        <p:sp>
          <p:nvSpPr>
            <p:cNvPr id="15" name="Rectangle 14"/>
            <p:cNvSpPr/>
            <p:nvPr/>
          </p:nvSpPr>
          <p:spPr>
            <a:xfrm>
              <a:off x="0" y="557428"/>
              <a:ext cx="1690255" cy="55873"/>
            </a:xfrm>
            <a:prstGeom prst="rect">
              <a:avLst/>
            </a:prstGeom>
            <a:solidFill>
              <a:srgbClr val="4058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0255" y="557428"/>
              <a:ext cx="1690255" cy="55873"/>
            </a:xfrm>
            <a:prstGeom prst="rect">
              <a:avLst/>
            </a:prstGeom>
            <a:solidFill>
              <a:srgbClr val="0080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380510" y="557428"/>
              <a:ext cx="1690255" cy="55873"/>
            </a:xfrm>
            <a:prstGeom prst="rect">
              <a:avLst/>
            </a:prstGeom>
            <a:solidFill>
              <a:srgbClr val="00A7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070765" y="557428"/>
              <a:ext cx="1690255" cy="55873"/>
            </a:xfrm>
            <a:prstGeom prst="rect">
              <a:avLst/>
            </a:prstGeom>
            <a:solidFill>
              <a:srgbClr val="00CA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8749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6.png"/><Relationship Id="rId7" Type="http://schemas.openxmlformats.org/officeDocument/2006/relationships/image" Target="../media/image2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5.png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chart" Target="../charts/chart2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chart" Target="../charts/chart3.xml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jpeg"/><Relationship Id="rId7" Type="http://schemas.openxmlformats.org/officeDocument/2006/relationships/chart" Target="../charts/chart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13" Type="http://schemas.openxmlformats.org/officeDocument/2006/relationships/image" Target="../media/image18.jpe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052" y="1181233"/>
            <a:ext cx="9328597" cy="1368425"/>
          </a:xfrm>
        </p:spPr>
        <p:txBody>
          <a:bodyPr/>
          <a:lstStyle/>
          <a:p>
            <a:r>
              <a:rPr lang="en-US" dirty="0"/>
              <a:t>Embedded system , Devices and Automation</a:t>
            </a: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E01153-03CF-342E-41C7-168ECD174B6D}"/>
              </a:ext>
            </a:extLst>
          </p:cNvPr>
          <p:cNvSpPr txBox="1">
            <a:spLocks/>
          </p:cNvSpPr>
          <p:nvPr/>
        </p:nvSpPr>
        <p:spPr>
          <a:xfrm>
            <a:off x="2045324" y="3895724"/>
            <a:ext cx="7650051" cy="61080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tx1"/>
                </a:solidFill>
                <a:latin typeface="Berlin Sans FB" panose="020E0602020502020306" pitchFamily="34" charset="0"/>
                <a:ea typeface="+mj-ea"/>
                <a:cs typeface="+mj-cs"/>
              </a:defRPr>
            </a:lvl1pPr>
          </a:lstStyle>
          <a:p>
            <a:r>
              <a:rPr lang="en-US" sz="3500" spc="150" dirty="0">
                <a:solidFill>
                  <a:srgbClr val="000000"/>
                </a:solidFill>
                <a:cs typeface="AngsanaUPC" panose="020B0502040204020203" pitchFamily="18" charset="-34"/>
              </a:rPr>
              <a:t>Intro to Embedded Systems Domain</a:t>
            </a:r>
            <a:endParaRPr lang="en-IN" sz="3500" spc="150" dirty="0"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459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43C5-EBA6-774B-CEE1-767CF6B3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wspaper with text on it">
            <a:extLst>
              <a:ext uri="{FF2B5EF4-FFF2-40B4-BE49-F238E27FC236}">
                <a16:creationId xmlns:a16="http://schemas.microsoft.com/office/drawing/2014/main" id="{FBD79273-401A-2E83-152E-8FAC6752B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19534" r="9584" b="46960"/>
          <a:stretch/>
        </p:blipFill>
        <p:spPr>
          <a:xfrm>
            <a:off x="2659013" y="-2297945"/>
            <a:ext cx="5569735" cy="2297945"/>
          </a:xfrm>
          <a:prstGeom prst="rect">
            <a:avLst/>
          </a:prstGeom>
          <a:scene3d>
            <a:camera prst="perspectiveBelow"/>
            <a:lightRig rig="threePt" dir="t"/>
          </a:scene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69F575-8C2A-F6E0-2A1E-46C9C7DF0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7" y="-11476295"/>
            <a:ext cx="7915598" cy="111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C4923-2DB2-7892-517B-1C05C2137E19}"/>
              </a:ext>
            </a:extLst>
          </p:cNvPr>
          <p:cNvSpPr txBox="1"/>
          <p:nvPr/>
        </p:nvSpPr>
        <p:spPr>
          <a:xfrm>
            <a:off x="1014758" y="-6386975"/>
            <a:ext cx="1068704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</a:t>
            </a:r>
            <a:r>
              <a:rPr lang="en-US" sz="3000" b="1" dirty="0"/>
              <a:t>C</a:t>
            </a:r>
            <a:r>
              <a:rPr lang="en-US" sz="2000" b="1" dirty="0"/>
              <a:t> (99%)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</a:t>
            </a:r>
            <a:r>
              <a:rPr lang="en-IN" sz="2000" dirty="0">
                <a:latin typeface="Google Sans"/>
              </a:rPr>
              <a:t>W</a:t>
            </a:r>
            <a:r>
              <a:rPr lang="en-IN" sz="2000" b="0" i="0" dirty="0">
                <a:effectLst/>
                <a:latin typeface="Google Sans"/>
              </a:rPr>
              <a:t>idespread usage</a:t>
            </a:r>
            <a:r>
              <a:rPr lang="en-US" sz="2000" dirty="0"/>
              <a:t> in embedded systems due to its simplicity, efficiency, and control over hardware.    </a:t>
            </a:r>
            <a:r>
              <a:rPr lang="en-US" dirty="0"/>
              <a:t>[</a:t>
            </a:r>
            <a:r>
              <a:rPr lang="en-US" b="1" dirty="0"/>
              <a:t>Applications</a:t>
            </a:r>
            <a:r>
              <a:rPr lang="en-US" dirty="0"/>
              <a:t>: Firmware development, low-level hardware interfacing.]</a:t>
            </a:r>
          </a:p>
          <a:p>
            <a:endParaRPr lang="en-US" sz="2000" dirty="0"/>
          </a:p>
          <a:p>
            <a:r>
              <a:rPr lang="en-US" sz="2000" b="1" dirty="0"/>
              <a:t>2. </a:t>
            </a:r>
            <a:r>
              <a:rPr lang="en-US" sz="3000" b="1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Adds object-oriented features to C, useful for larger or more complex systems.</a:t>
            </a:r>
          </a:p>
          <a:p>
            <a:r>
              <a:rPr lang="en-US" sz="2000" b="1" dirty="0"/>
              <a:t>	       </a:t>
            </a:r>
            <a:r>
              <a:rPr lang="en-US" b="1" dirty="0"/>
              <a:t>Applications</a:t>
            </a:r>
            <a:r>
              <a:rPr lang="en-US" dirty="0"/>
              <a:t>: Robotics, automotive systems, and applications requiring modular design.</a:t>
            </a:r>
          </a:p>
          <a:p>
            <a:endParaRPr lang="en-US" sz="2000" dirty="0"/>
          </a:p>
          <a:p>
            <a:r>
              <a:rPr lang="en-US" sz="2000" b="1" dirty="0"/>
              <a:t>3. </a:t>
            </a:r>
            <a:r>
              <a:rPr lang="en-US" sz="3000" b="1" dirty="0"/>
              <a:t>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Gaining traction for its focus on safety, concurrency, and performance.</a:t>
            </a:r>
          </a:p>
          <a:p>
            <a:r>
              <a:rPr lang="en-US" dirty="0"/>
              <a:t>	        </a:t>
            </a:r>
            <a:r>
              <a:rPr lang="en-US" b="1" dirty="0"/>
              <a:t>Applications</a:t>
            </a:r>
            <a:r>
              <a:rPr lang="en-US" dirty="0"/>
              <a:t>: High-reliability systems, such as medical devices or aerospace.</a:t>
            </a:r>
          </a:p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3000" b="1" dirty="0"/>
              <a:t>PYTHON</a:t>
            </a:r>
            <a:r>
              <a:rPr lang="en-US" sz="2000" b="1" dirty="0"/>
              <a:t> (</a:t>
            </a:r>
            <a:r>
              <a:rPr lang="en-US" sz="2000" b="1" dirty="0" err="1"/>
              <a:t>MicroPython</a:t>
            </a:r>
            <a:r>
              <a:rPr lang="en-US" sz="2000" b="1" dirty="0"/>
              <a:t>/</a:t>
            </a:r>
            <a:r>
              <a:rPr lang="en-US" sz="2000" b="1" dirty="0" err="1"/>
              <a:t>CircuitPython</a:t>
            </a:r>
            <a:r>
              <a:rPr lang="en-US" sz="20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Simplifies development for prototyping and less resource-intensive applications.</a:t>
            </a:r>
          </a:p>
          <a:p>
            <a:r>
              <a:rPr lang="en-US" dirty="0"/>
              <a:t>	</a:t>
            </a:r>
            <a:r>
              <a:rPr lang="en-US" b="1" dirty="0"/>
              <a:t>        Applications</a:t>
            </a:r>
            <a:r>
              <a:rPr lang="en-US" dirty="0"/>
              <a:t>: IoT devices, education, and hobbyist projects.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58E5D-6124-73BD-BF74-6E8E0D14A654}"/>
              </a:ext>
            </a:extLst>
          </p:cNvPr>
          <p:cNvSpPr txBox="1"/>
          <p:nvPr/>
        </p:nvSpPr>
        <p:spPr>
          <a:xfrm>
            <a:off x="1752599" y="-1083313"/>
            <a:ext cx="8572824" cy="63094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3500" b="1" i="0" u="none" strike="noStrike" dirty="0">
                <a:ln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rPr>
              <a:t>WHAT IS AN EMBEDDED SYSTEM?</a:t>
            </a:r>
            <a:endParaRPr lang="en-IN" sz="3500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6FD99-070E-FE33-EDCA-29284E17F333}"/>
              </a:ext>
            </a:extLst>
          </p:cNvPr>
          <p:cNvSpPr txBox="1"/>
          <p:nvPr/>
        </p:nvSpPr>
        <p:spPr>
          <a:xfrm>
            <a:off x="147795" y="-1471013"/>
            <a:ext cx="11782432" cy="1258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1200"/>
              </a:spcBef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combination of hardware and software designed to perform a specific function.</a:t>
            </a:r>
          </a:p>
          <a:p>
            <a:pPr algn="ctr" rtl="0" fontAlgn="base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Examples: Microcontrollers, Smart Home Devices, Automotive Systems, Medical Equipment, etc.</a:t>
            </a:r>
          </a:p>
          <a:p>
            <a:pPr algn="ctr" rtl="0" fontAlgn="base"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CHARACTERISTICS</a:t>
            </a:r>
          </a:p>
          <a:p>
            <a:pPr lvl="1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	 Real-time operation    Low power consumption    Compact size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Cost-effective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49E9153-A8E0-DA0A-62D9-DA72E147B1F0}"/>
              </a:ext>
            </a:extLst>
          </p:cNvPr>
          <p:cNvGraphicFramePr/>
          <p:nvPr/>
        </p:nvGraphicFramePr>
        <p:xfrm>
          <a:off x="12437805" y="1179680"/>
          <a:ext cx="5390603" cy="529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D19369D-0936-3007-7909-12B6D1ABA491}"/>
              </a:ext>
            </a:extLst>
          </p:cNvPr>
          <p:cNvSpPr txBox="1"/>
          <p:nvPr/>
        </p:nvSpPr>
        <p:spPr>
          <a:xfrm>
            <a:off x="3045380" y="826932"/>
            <a:ext cx="5987262" cy="1221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latin typeface="Calibri" panose="020F0502020204030204" pitchFamily="34" charset="0"/>
              </a:rPr>
              <a:t>L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earning Embedded Systems by the following,</a:t>
            </a:r>
          </a:p>
          <a:p>
            <a:pPr algn="ctr">
              <a:lnSpc>
                <a:spcPct val="150000"/>
              </a:lnSpc>
            </a:pPr>
            <a:r>
              <a:rPr lang="en-US" sz="3000" b="1" dirty="0">
                <a:latin typeface="Calibri" panose="020F0502020204030204" pitchFamily="34" charset="0"/>
              </a:rPr>
              <a:t>THREE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 ESSENTIAL COMPONENTS</a:t>
            </a:r>
          </a:p>
        </p:txBody>
      </p:sp>
      <p:pic>
        <p:nvPicPr>
          <p:cNvPr id="14" name="Picture 13" descr="A grid of lines on a black background&#10;&#10;Description automatically generated">
            <a:extLst>
              <a:ext uri="{FF2B5EF4-FFF2-40B4-BE49-F238E27FC236}">
                <a16:creationId xmlns:a16="http://schemas.microsoft.com/office/drawing/2014/main" id="{684A439C-E6DA-B93F-1C31-21EEB311B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543"/>
            <a:ext cx="12192000" cy="276335"/>
          </a:xfrm>
          <a:prstGeom prst="rect">
            <a:avLst/>
          </a:prstGeom>
        </p:spPr>
      </p:pic>
      <p:pic>
        <p:nvPicPr>
          <p:cNvPr id="16" name="Picture 15" descr="A grid of lines on a black background&#10;&#10;Description automatically generated">
            <a:extLst>
              <a:ext uri="{FF2B5EF4-FFF2-40B4-BE49-F238E27FC236}">
                <a16:creationId xmlns:a16="http://schemas.microsoft.com/office/drawing/2014/main" id="{8B9B3441-2616-2025-E3CC-5EF58D341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8890"/>
            <a:ext cx="12192000" cy="20134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51A9058-924F-9BC5-1410-2EBDFF3BE3BE}"/>
              </a:ext>
            </a:extLst>
          </p:cNvPr>
          <p:cNvGrpSpPr/>
          <p:nvPr/>
        </p:nvGrpSpPr>
        <p:grpSpPr>
          <a:xfrm>
            <a:off x="0" y="2048036"/>
            <a:ext cx="4701650" cy="3870243"/>
            <a:chOff x="0" y="2048036"/>
            <a:chExt cx="4701650" cy="3870243"/>
          </a:xfrm>
        </p:grpSpPr>
        <p:pic>
          <p:nvPicPr>
            <p:cNvPr id="17" name="Picture 16" descr="A close-up of a paper&#10;&#10;Description automatically generated">
              <a:extLst>
                <a:ext uri="{FF2B5EF4-FFF2-40B4-BE49-F238E27FC236}">
                  <a16:creationId xmlns:a16="http://schemas.microsoft.com/office/drawing/2014/main" id="{A8781FB9-8797-18C8-8BAB-08A36F23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48036"/>
              <a:ext cx="4701650" cy="376224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9CC2F9-6D03-89AE-2122-DE7C0B0AEF18}"/>
                </a:ext>
              </a:extLst>
            </p:cNvPr>
            <p:cNvSpPr txBox="1"/>
            <p:nvPr/>
          </p:nvSpPr>
          <p:spPr>
            <a:xfrm>
              <a:off x="1399495" y="5548947"/>
              <a:ext cx="17271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b="1" i="0" dirty="0">
                  <a:effectLst/>
                  <a:latin typeface="Calibri" panose="020F0502020204030204" pitchFamily="34" charset="0"/>
                </a:rPr>
                <a:t>C and Assembly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45A13A6-716C-35BE-7C07-31251443E812}"/>
              </a:ext>
            </a:extLst>
          </p:cNvPr>
          <p:cNvGrpSpPr/>
          <p:nvPr/>
        </p:nvGrpSpPr>
        <p:grpSpPr>
          <a:xfrm>
            <a:off x="4198760" y="2316927"/>
            <a:ext cx="4029988" cy="3566983"/>
            <a:chOff x="4198760" y="2316927"/>
            <a:chExt cx="4029988" cy="3566983"/>
          </a:xfrm>
        </p:grpSpPr>
        <p:pic>
          <p:nvPicPr>
            <p:cNvPr id="27" name="Picture 26" descr="A diagram of a computer chip&#10;&#10;Description automatically generated">
              <a:extLst>
                <a:ext uri="{FF2B5EF4-FFF2-40B4-BE49-F238E27FC236}">
                  <a16:creationId xmlns:a16="http://schemas.microsoft.com/office/drawing/2014/main" id="{826372E7-2B2A-9A1E-A4E3-14A4C56E2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60" y="2316927"/>
              <a:ext cx="4029988" cy="322445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CBE9A52-BBAF-4F6D-FE9C-D73E810AC65F}"/>
                </a:ext>
              </a:extLst>
            </p:cNvPr>
            <p:cNvSpPr txBox="1"/>
            <p:nvPr/>
          </p:nvSpPr>
          <p:spPr>
            <a:xfrm>
              <a:off x="5824376" y="5514578"/>
              <a:ext cx="863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b="1" i="0" dirty="0">
                  <a:effectLst/>
                  <a:latin typeface="Calibri" panose="020F0502020204030204" pitchFamily="34" charset="0"/>
                </a:rPr>
                <a:t>GATES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85B2A1-548A-771C-5375-9CF09CF95A6A}"/>
              </a:ext>
            </a:extLst>
          </p:cNvPr>
          <p:cNvGrpSpPr/>
          <p:nvPr/>
        </p:nvGrpSpPr>
        <p:grpSpPr>
          <a:xfrm>
            <a:off x="8228748" y="2411832"/>
            <a:ext cx="3772063" cy="3506447"/>
            <a:chOff x="8228748" y="2411832"/>
            <a:chExt cx="3772063" cy="3506447"/>
          </a:xfrm>
        </p:grpSpPr>
        <p:pic>
          <p:nvPicPr>
            <p:cNvPr id="37" name="Picture 36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1AEEE235-842D-0602-C218-678149267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748" y="2411832"/>
              <a:ext cx="3772063" cy="269516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CCC608-6D7A-1632-1165-CAB4E35CC44E}"/>
                </a:ext>
              </a:extLst>
            </p:cNvPr>
            <p:cNvSpPr txBox="1"/>
            <p:nvPr/>
          </p:nvSpPr>
          <p:spPr>
            <a:xfrm>
              <a:off x="9661330" y="5548947"/>
              <a:ext cx="12356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b="1" i="0" dirty="0">
                  <a:effectLst/>
                  <a:latin typeface="Calibri" panose="020F0502020204030204" pitchFamily="34" charset="0"/>
                </a:rPr>
                <a:t>Build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90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504" y="1591821"/>
            <a:ext cx="11792755" cy="4865777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04CD2-D9DF-4DED-3272-6ED8C41777B8}"/>
              </a:ext>
            </a:extLst>
          </p:cNvPr>
          <p:cNvSpPr txBox="1"/>
          <p:nvPr/>
        </p:nvSpPr>
        <p:spPr>
          <a:xfrm>
            <a:off x="2452687" y="877723"/>
            <a:ext cx="7286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Languages used in embedded systems for coding embedded devices: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09496-A062-B185-6640-4AB5E96BAA03}"/>
              </a:ext>
            </a:extLst>
          </p:cNvPr>
          <p:cNvSpPr txBox="1"/>
          <p:nvPr/>
        </p:nvSpPr>
        <p:spPr>
          <a:xfrm>
            <a:off x="958131" y="1250128"/>
            <a:ext cx="1068704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</a:t>
            </a:r>
            <a:r>
              <a:rPr lang="en-US" sz="3000" b="1" dirty="0"/>
              <a:t>C</a:t>
            </a:r>
            <a:r>
              <a:rPr lang="en-US" sz="2000" b="1" dirty="0"/>
              <a:t> (99%)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</a:t>
            </a:r>
            <a:r>
              <a:rPr lang="en-IN" sz="2000" dirty="0">
                <a:latin typeface="Google Sans"/>
              </a:rPr>
              <a:t>W</a:t>
            </a:r>
            <a:r>
              <a:rPr lang="en-IN" sz="2000" b="0" i="0" dirty="0">
                <a:effectLst/>
                <a:latin typeface="Google Sans"/>
              </a:rPr>
              <a:t>idespread usage</a:t>
            </a:r>
            <a:r>
              <a:rPr lang="en-US" sz="2000" dirty="0"/>
              <a:t> in embedded systems due to its simplicity, efficiency, and control over hardware.    </a:t>
            </a:r>
            <a:r>
              <a:rPr lang="en-US" dirty="0"/>
              <a:t>[</a:t>
            </a:r>
            <a:r>
              <a:rPr lang="en-US" b="1" dirty="0"/>
              <a:t>Applications</a:t>
            </a:r>
            <a:r>
              <a:rPr lang="en-US" dirty="0"/>
              <a:t>: Firmware development, low-level hardware interfacing.]</a:t>
            </a:r>
          </a:p>
          <a:p>
            <a:endParaRPr lang="en-US" sz="2000" dirty="0"/>
          </a:p>
          <a:p>
            <a:r>
              <a:rPr lang="en-US" sz="2000" b="1" dirty="0"/>
              <a:t>2. </a:t>
            </a:r>
            <a:r>
              <a:rPr lang="en-US" sz="3000" b="1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Adds object-oriented features to C, useful for larger or more complex systems.</a:t>
            </a:r>
          </a:p>
          <a:p>
            <a:r>
              <a:rPr lang="en-US" sz="2000" b="1" dirty="0"/>
              <a:t>	       </a:t>
            </a:r>
            <a:r>
              <a:rPr lang="en-US" b="1" dirty="0"/>
              <a:t>Applications</a:t>
            </a:r>
            <a:r>
              <a:rPr lang="en-US" dirty="0"/>
              <a:t>: Robotics, automotive systems, and applications requiring modular design.</a:t>
            </a:r>
          </a:p>
          <a:p>
            <a:endParaRPr lang="en-US" sz="2000" dirty="0"/>
          </a:p>
          <a:p>
            <a:r>
              <a:rPr lang="en-US" sz="2000" b="1" dirty="0"/>
              <a:t>3. </a:t>
            </a:r>
            <a:r>
              <a:rPr lang="en-US" sz="3000" b="1" dirty="0"/>
              <a:t>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Gaining traction for its focus on safety, concurrency, and performance.</a:t>
            </a:r>
          </a:p>
          <a:p>
            <a:r>
              <a:rPr lang="en-US" dirty="0"/>
              <a:t>	        </a:t>
            </a:r>
            <a:r>
              <a:rPr lang="en-US" b="1" dirty="0"/>
              <a:t>Applications</a:t>
            </a:r>
            <a:r>
              <a:rPr lang="en-US" dirty="0"/>
              <a:t>: High-reliability systems, such as medical devices or aerospace.</a:t>
            </a:r>
          </a:p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3000" b="1" dirty="0"/>
              <a:t>PYTHON</a:t>
            </a:r>
            <a:r>
              <a:rPr lang="en-US" sz="2000" b="1" dirty="0"/>
              <a:t> (</a:t>
            </a:r>
            <a:r>
              <a:rPr lang="en-US" sz="2000" b="1" dirty="0" err="1"/>
              <a:t>MicroPython</a:t>
            </a:r>
            <a:r>
              <a:rPr lang="en-US" sz="2000" b="1" dirty="0"/>
              <a:t>/</a:t>
            </a:r>
            <a:r>
              <a:rPr lang="en-US" sz="2000" b="1" dirty="0" err="1"/>
              <a:t>CircuitPython</a:t>
            </a:r>
            <a:r>
              <a:rPr lang="en-US" sz="20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Simplifies development for prototyping and less resource-intensive applications.</a:t>
            </a:r>
          </a:p>
          <a:p>
            <a:r>
              <a:rPr lang="en-US" dirty="0"/>
              <a:t>	</a:t>
            </a:r>
            <a:r>
              <a:rPr lang="en-US" b="1" dirty="0"/>
              <a:t>        Applications</a:t>
            </a:r>
            <a:r>
              <a:rPr lang="en-US" dirty="0"/>
              <a:t>: IoT devices, education, and hobbyist projects.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E3AFE82-B663-1422-9F1E-878CF46C8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7190216"/>
            <a:ext cx="4348162" cy="614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7D068D9-BAA2-BD72-5EB2-9E5E23A656AC}"/>
              </a:ext>
            </a:extLst>
          </p:cNvPr>
          <p:cNvSpPr txBox="1">
            <a:spLocks/>
          </p:cNvSpPr>
          <p:nvPr/>
        </p:nvSpPr>
        <p:spPr>
          <a:xfrm>
            <a:off x="-952500" y="159532"/>
            <a:ext cx="7650051" cy="610807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tx1"/>
                </a:solidFill>
                <a:latin typeface="Berlin Sans FB" panose="020E0602020502020306" pitchFamily="34" charset="0"/>
                <a:ea typeface="+mj-ea"/>
                <a:cs typeface="+mj-cs"/>
              </a:defRPr>
            </a:lvl1pPr>
          </a:lstStyle>
          <a:p>
            <a:r>
              <a:rPr lang="en-US" sz="2500" spc="150" dirty="0">
                <a:solidFill>
                  <a:srgbClr val="000000"/>
                </a:solidFill>
                <a:cs typeface="AngsanaUPC" panose="020B0502040204020203" pitchFamily="18" charset="-34"/>
              </a:rPr>
              <a:t>Intro to Embedded Systems Domain</a:t>
            </a:r>
            <a:endParaRPr lang="en-IN" sz="2500" spc="150" dirty="0">
              <a:cs typeface="AngsanaUPC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59917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8B71392-BD9B-DB19-0620-2CC935A1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252" y="879496"/>
            <a:ext cx="7915598" cy="111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84023-9F7E-03A0-BCB9-B268E01F87EA}"/>
              </a:ext>
            </a:extLst>
          </p:cNvPr>
          <p:cNvSpPr txBox="1"/>
          <p:nvPr/>
        </p:nvSpPr>
        <p:spPr>
          <a:xfrm>
            <a:off x="1024806" y="-5060592"/>
            <a:ext cx="1068704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</a:t>
            </a:r>
            <a:r>
              <a:rPr lang="en-US" sz="3000" b="1" dirty="0"/>
              <a:t>C</a:t>
            </a:r>
            <a:r>
              <a:rPr lang="en-US" sz="2000" b="1" dirty="0"/>
              <a:t> (99%)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</a:t>
            </a:r>
            <a:r>
              <a:rPr lang="en-IN" sz="2000" dirty="0">
                <a:latin typeface="Google Sans"/>
              </a:rPr>
              <a:t>W</a:t>
            </a:r>
            <a:r>
              <a:rPr lang="en-IN" sz="2000" b="0" i="0" dirty="0">
                <a:effectLst/>
                <a:latin typeface="Google Sans"/>
              </a:rPr>
              <a:t>idespread usage</a:t>
            </a:r>
            <a:r>
              <a:rPr lang="en-US" sz="2000" dirty="0"/>
              <a:t> in embedded systems due to its simplicity, efficiency, and control over hardware.    </a:t>
            </a:r>
            <a:r>
              <a:rPr lang="en-US" dirty="0"/>
              <a:t>[</a:t>
            </a:r>
            <a:r>
              <a:rPr lang="en-US" b="1" dirty="0"/>
              <a:t>Applications</a:t>
            </a:r>
            <a:r>
              <a:rPr lang="en-US" dirty="0"/>
              <a:t>: Firmware development, low-level hardware interfacing.]</a:t>
            </a:r>
          </a:p>
          <a:p>
            <a:endParaRPr lang="en-US" sz="2000" dirty="0"/>
          </a:p>
          <a:p>
            <a:r>
              <a:rPr lang="en-US" sz="2000" b="1" dirty="0"/>
              <a:t>2. </a:t>
            </a:r>
            <a:r>
              <a:rPr lang="en-US" sz="3000" b="1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Adds object-oriented features to C, useful for larger or more complex systems.</a:t>
            </a:r>
          </a:p>
          <a:p>
            <a:r>
              <a:rPr lang="en-US" sz="2000" b="1" dirty="0"/>
              <a:t>	       </a:t>
            </a:r>
            <a:r>
              <a:rPr lang="en-US" b="1" dirty="0"/>
              <a:t>Applications</a:t>
            </a:r>
            <a:r>
              <a:rPr lang="en-US" dirty="0"/>
              <a:t>: Robotics, automotive systems, and applications requiring modular design.</a:t>
            </a:r>
          </a:p>
          <a:p>
            <a:endParaRPr lang="en-US" sz="2000" dirty="0"/>
          </a:p>
          <a:p>
            <a:r>
              <a:rPr lang="en-US" sz="2000" b="1" dirty="0"/>
              <a:t>3. </a:t>
            </a:r>
            <a:r>
              <a:rPr lang="en-US" sz="3000" b="1" dirty="0"/>
              <a:t>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Gaining traction for its focus on safety, concurrency, and performance.</a:t>
            </a:r>
          </a:p>
          <a:p>
            <a:r>
              <a:rPr lang="en-US" dirty="0"/>
              <a:t>	        </a:t>
            </a:r>
            <a:r>
              <a:rPr lang="en-US" b="1" dirty="0"/>
              <a:t>Applications</a:t>
            </a:r>
            <a:r>
              <a:rPr lang="en-US" dirty="0"/>
              <a:t>: High-reliability systems, such as medical devices or aerospace.</a:t>
            </a:r>
          </a:p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3000" b="1" dirty="0"/>
              <a:t>PYTHON</a:t>
            </a:r>
            <a:r>
              <a:rPr lang="en-US" sz="2000" b="1" dirty="0"/>
              <a:t> (</a:t>
            </a:r>
            <a:r>
              <a:rPr lang="en-US" sz="2000" b="1" dirty="0" err="1"/>
              <a:t>MicroPython</a:t>
            </a:r>
            <a:r>
              <a:rPr lang="en-US" sz="2000" b="1" dirty="0"/>
              <a:t>/</a:t>
            </a:r>
            <a:r>
              <a:rPr lang="en-US" sz="2000" b="1" dirty="0" err="1"/>
              <a:t>CircuitPython</a:t>
            </a:r>
            <a:r>
              <a:rPr lang="en-US" sz="20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Simplifies development for prototyping and less resource-intensive applications.</a:t>
            </a:r>
          </a:p>
          <a:p>
            <a:r>
              <a:rPr lang="en-US" dirty="0"/>
              <a:t>	</a:t>
            </a:r>
            <a:r>
              <a:rPr lang="en-US" b="1" dirty="0"/>
              <a:t>        Applications</a:t>
            </a:r>
            <a:r>
              <a:rPr lang="en-US" dirty="0"/>
              <a:t>: IoT devices, education, and hobbyist projects.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837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1875E-C0A3-102E-5F43-38DE3000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0469487-352A-58D9-F725-753EFCCA7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84" y="-8637629"/>
            <a:ext cx="9581281" cy="1353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AC588-6BD6-E540-BC75-FADADA3AB0F9}"/>
              </a:ext>
            </a:extLst>
          </p:cNvPr>
          <p:cNvSpPr txBox="1"/>
          <p:nvPr/>
        </p:nvSpPr>
        <p:spPr>
          <a:xfrm>
            <a:off x="1024806" y="-5060592"/>
            <a:ext cx="1068704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</a:t>
            </a:r>
            <a:r>
              <a:rPr lang="en-US" sz="3000" b="1" dirty="0"/>
              <a:t>C</a:t>
            </a:r>
            <a:r>
              <a:rPr lang="en-US" sz="2000" b="1" dirty="0"/>
              <a:t> (99%)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</a:t>
            </a:r>
            <a:r>
              <a:rPr lang="en-IN" sz="2000" dirty="0">
                <a:latin typeface="Google Sans"/>
              </a:rPr>
              <a:t>W</a:t>
            </a:r>
            <a:r>
              <a:rPr lang="en-IN" sz="2000" b="0" i="0" dirty="0">
                <a:effectLst/>
                <a:latin typeface="Google Sans"/>
              </a:rPr>
              <a:t>idespread usage</a:t>
            </a:r>
            <a:r>
              <a:rPr lang="en-US" sz="2000" dirty="0"/>
              <a:t> in embedded systems due to its simplicity, efficiency, and control over hardware.    </a:t>
            </a:r>
            <a:r>
              <a:rPr lang="en-US" dirty="0"/>
              <a:t>[</a:t>
            </a:r>
            <a:r>
              <a:rPr lang="en-US" b="1" dirty="0"/>
              <a:t>Applications</a:t>
            </a:r>
            <a:r>
              <a:rPr lang="en-US" dirty="0"/>
              <a:t>: Firmware development, low-level hardware interfacing.]</a:t>
            </a:r>
          </a:p>
          <a:p>
            <a:endParaRPr lang="en-US" sz="2000" dirty="0"/>
          </a:p>
          <a:p>
            <a:r>
              <a:rPr lang="en-US" sz="2000" b="1" dirty="0"/>
              <a:t>2. </a:t>
            </a:r>
            <a:r>
              <a:rPr lang="en-US" sz="3000" b="1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Adds object-oriented features to C, useful for larger or more complex systems.</a:t>
            </a:r>
          </a:p>
          <a:p>
            <a:r>
              <a:rPr lang="en-US" sz="2000" b="1" dirty="0"/>
              <a:t>	       </a:t>
            </a:r>
            <a:r>
              <a:rPr lang="en-US" b="1" dirty="0"/>
              <a:t>Applications</a:t>
            </a:r>
            <a:r>
              <a:rPr lang="en-US" dirty="0"/>
              <a:t>: Robotics, automotive systems, and applications requiring modular design.</a:t>
            </a:r>
          </a:p>
          <a:p>
            <a:endParaRPr lang="en-US" sz="2000" dirty="0"/>
          </a:p>
          <a:p>
            <a:r>
              <a:rPr lang="en-US" sz="2000" b="1" dirty="0"/>
              <a:t>3. </a:t>
            </a:r>
            <a:r>
              <a:rPr lang="en-US" sz="3000" b="1" dirty="0"/>
              <a:t>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Gaining traction for its focus on safety, concurrency, and performance.</a:t>
            </a:r>
          </a:p>
          <a:p>
            <a:r>
              <a:rPr lang="en-US" dirty="0"/>
              <a:t>	        </a:t>
            </a:r>
            <a:r>
              <a:rPr lang="en-US" b="1" dirty="0"/>
              <a:t>Applications</a:t>
            </a:r>
            <a:r>
              <a:rPr lang="en-US" dirty="0"/>
              <a:t>: High-reliability systems, such as medical devices or aerospace.</a:t>
            </a:r>
          </a:p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3000" b="1" dirty="0"/>
              <a:t>PYTHON</a:t>
            </a:r>
            <a:r>
              <a:rPr lang="en-US" sz="2000" b="1" dirty="0"/>
              <a:t> (</a:t>
            </a:r>
            <a:r>
              <a:rPr lang="en-US" sz="2000" b="1" dirty="0" err="1"/>
              <a:t>MicroPython</a:t>
            </a:r>
            <a:r>
              <a:rPr lang="en-US" sz="2000" b="1" dirty="0"/>
              <a:t>/</a:t>
            </a:r>
            <a:r>
              <a:rPr lang="en-US" sz="2000" b="1" dirty="0" err="1"/>
              <a:t>CircuitPython</a:t>
            </a:r>
            <a:r>
              <a:rPr lang="en-US" sz="20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Simplifies development for prototyping and less resource-intensive applications.</a:t>
            </a:r>
          </a:p>
          <a:p>
            <a:r>
              <a:rPr lang="en-US" dirty="0"/>
              <a:t>	</a:t>
            </a:r>
            <a:r>
              <a:rPr lang="en-US" b="1" dirty="0"/>
              <a:t>        Applications</a:t>
            </a:r>
            <a:r>
              <a:rPr lang="en-US" dirty="0"/>
              <a:t>: IoT devices, education, and hobbyist projects.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E0956-FC05-90FE-B901-11974178A15F}"/>
              </a:ext>
            </a:extLst>
          </p:cNvPr>
          <p:cNvSpPr txBox="1"/>
          <p:nvPr/>
        </p:nvSpPr>
        <p:spPr>
          <a:xfrm>
            <a:off x="3594173" y="6819584"/>
            <a:ext cx="5548313" cy="477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500" b="1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WHAT IS AN EMBEDDED SYSTEM?</a:t>
            </a:r>
            <a:endParaRPr lang="en-IN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95BBB4-591C-3321-B7C0-8EBD4BA58A5E}"/>
              </a:ext>
            </a:extLst>
          </p:cNvPr>
          <p:cNvSpPr txBox="1"/>
          <p:nvPr/>
        </p:nvSpPr>
        <p:spPr>
          <a:xfrm>
            <a:off x="2167642" y="6858000"/>
            <a:ext cx="8572824" cy="63094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3500" b="1" i="0" u="none" strike="noStrike" dirty="0">
                <a:ln>
                  <a:solidFill>
                    <a:schemeClr val="tx1"/>
                  </a:solidFill>
                </a:ln>
                <a:noFill/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</a:rPr>
              <a:t>WHAT IS AN EMBEDDED SYSTEM?</a:t>
            </a:r>
            <a:endParaRPr lang="en-IN" sz="3500" dirty="0">
              <a:ln>
                <a:solidFill>
                  <a:schemeClr val="tx1"/>
                </a:solidFill>
              </a:ln>
              <a:noFill/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339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C14E-37D9-2A11-1F54-0112A909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056FAB-4EC8-FA0A-4429-3FFE4B6D9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7" y="-9713953"/>
            <a:ext cx="7915598" cy="111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E5229-F4AA-86C6-89BA-4D5891A89193}"/>
              </a:ext>
            </a:extLst>
          </p:cNvPr>
          <p:cNvSpPr txBox="1"/>
          <p:nvPr/>
        </p:nvSpPr>
        <p:spPr>
          <a:xfrm>
            <a:off x="1024806" y="-5060592"/>
            <a:ext cx="1068704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</a:t>
            </a:r>
            <a:r>
              <a:rPr lang="en-US" sz="3000" b="1" dirty="0"/>
              <a:t>C</a:t>
            </a:r>
            <a:r>
              <a:rPr lang="en-US" sz="2000" b="1" dirty="0"/>
              <a:t> (99%)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</a:t>
            </a:r>
            <a:r>
              <a:rPr lang="en-IN" sz="2000" dirty="0">
                <a:latin typeface="Google Sans"/>
              </a:rPr>
              <a:t>W</a:t>
            </a:r>
            <a:r>
              <a:rPr lang="en-IN" sz="2000" b="0" i="0" dirty="0">
                <a:effectLst/>
                <a:latin typeface="Google Sans"/>
              </a:rPr>
              <a:t>idespread usage</a:t>
            </a:r>
            <a:r>
              <a:rPr lang="en-US" sz="2000" dirty="0"/>
              <a:t> in embedded systems due to its simplicity, efficiency, and control over hardware.    </a:t>
            </a:r>
            <a:r>
              <a:rPr lang="en-US" dirty="0"/>
              <a:t>[</a:t>
            </a:r>
            <a:r>
              <a:rPr lang="en-US" b="1" dirty="0"/>
              <a:t>Applications</a:t>
            </a:r>
            <a:r>
              <a:rPr lang="en-US" dirty="0"/>
              <a:t>: Firmware development, low-level hardware interfacing.]</a:t>
            </a:r>
          </a:p>
          <a:p>
            <a:endParaRPr lang="en-US" sz="2000" dirty="0"/>
          </a:p>
          <a:p>
            <a:r>
              <a:rPr lang="en-US" sz="2000" b="1" dirty="0"/>
              <a:t>2. </a:t>
            </a:r>
            <a:r>
              <a:rPr lang="en-US" sz="3000" b="1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Adds object-oriented features to C, useful for larger or more complex systems.</a:t>
            </a:r>
          </a:p>
          <a:p>
            <a:r>
              <a:rPr lang="en-US" sz="2000" b="1" dirty="0"/>
              <a:t>	       </a:t>
            </a:r>
            <a:r>
              <a:rPr lang="en-US" b="1" dirty="0"/>
              <a:t>Applications</a:t>
            </a:r>
            <a:r>
              <a:rPr lang="en-US" dirty="0"/>
              <a:t>: Robotics, automotive systems, and applications requiring modular design.</a:t>
            </a:r>
          </a:p>
          <a:p>
            <a:endParaRPr lang="en-US" sz="2000" dirty="0"/>
          </a:p>
          <a:p>
            <a:r>
              <a:rPr lang="en-US" sz="2000" b="1" dirty="0"/>
              <a:t>3. </a:t>
            </a:r>
            <a:r>
              <a:rPr lang="en-US" sz="3000" b="1" dirty="0"/>
              <a:t>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Gaining traction for its focus on safety, concurrency, and performance.</a:t>
            </a:r>
          </a:p>
          <a:p>
            <a:r>
              <a:rPr lang="en-US" dirty="0"/>
              <a:t>	        </a:t>
            </a:r>
            <a:r>
              <a:rPr lang="en-US" b="1" dirty="0"/>
              <a:t>Applications</a:t>
            </a:r>
            <a:r>
              <a:rPr lang="en-US" dirty="0"/>
              <a:t>: High-reliability systems, such as medical devices or aerospace.</a:t>
            </a:r>
          </a:p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3000" b="1" dirty="0"/>
              <a:t>PYTHON</a:t>
            </a:r>
            <a:r>
              <a:rPr lang="en-US" sz="2000" b="1" dirty="0"/>
              <a:t> (</a:t>
            </a:r>
            <a:r>
              <a:rPr lang="en-US" sz="2000" b="1" dirty="0" err="1"/>
              <a:t>MicroPython</a:t>
            </a:r>
            <a:r>
              <a:rPr lang="en-US" sz="2000" b="1" dirty="0"/>
              <a:t>/</a:t>
            </a:r>
            <a:r>
              <a:rPr lang="en-US" sz="2000" b="1" dirty="0" err="1"/>
              <a:t>CircuitPython</a:t>
            </a:r>
            <a:r>
              <a:rPr lang="en-US" sz="20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Simplifies development for prototyping and less resource-intensive applications.</a:t>
            </a:r>
          </a:p>
          <a:p>
            <a:r>
              <a:rPr lang="en-US" dirty="0"/>
              <a:t>	</a:t>
            </a:r>
            <a:r>
              <a:rPr lang="en-US" b="1" dirty="0"/>
              <a:t>        Applications</a:t>
            </a:r>
            <a:r>
              <a:rPr lang="en-US" dirty="0"/>
              <a:t>: IoT devices, education, and hobbyist projects.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C2B9F-DB9C-DC12-F4D3-90D11617601C}"/>
              </a:ext>
            </a:extLst>
          </p:cNvPr>
          <p:cNvSpPr txBox="1"/>
          <p:nvPr/>
        </p:nvSpPr>
        <p:spPr>
          <a:xfrm>
            <a:off x="1866577" y="1538420"/>
            <a:ext cx="8572824" cy="63094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3500" b="1" i="0" u="none" strike="noStrike" dirty="0">
                <a:ln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rPr>
              <a:t>WHAT IS AN EMBEDDED SYSTEM?</a:t>
            </a:r>
            <a:endParaRPr lang="en-IN" sz="3500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1C41D-0A23-B3F7-8A06-9DBFBB467BFA}"/>
              </a:ext>
            </a:extLst>
          </p:cNvPr>
          <p:cNvSpPr txBox="1"/>
          <p:nvPr/>
        </p:nvSpPr>
        <p:spPr>
          <a:xfrm>
            <a:off x="103184" y="2578202"/>
            <a:ext cx="11782432" cy="2780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1200"/>
              </a:spcBef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</a:rPr>
              <a:t>A combination of hardware and software designed to perform a specific function.</a:t>
            </a:r>
          </a:p>
          <a:p>
            <a:pPr algn="ctr" rtl="0" fontAlgn="base"/>
            <a:r>
              <a:rPr lang="en-US" sz="2100" b="0" i="0" u="sng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</a:rPr>
              <a:t>Examples</a:t>
            </a:r>
            <a:r>
              <a:rPr lang="en-US" sz="2100" b="0" i="0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</a:rPr>
              <a:t>: Microcontrollers, Smart Home Devices, Automotive Systems, Medical Equipment, etc.</a:t>
            </a:r>
          </a:p>
          <a:p>
            <a:pPr algn="ctr" rtl="0" fontAlgn="base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  <a:latin typeface="Berlin Sans FB" panose="020E0602020502020306" pitchFamily="34" charset="0"/>
            </a:endParaRPr>
          </a:p>
          <a:p>
            <a:pPr algn="ctr" rtl="0" fontAlgn="base">
              <a:lnSpc>
                <a:spcPct val="150000"/>
              </a:lnSpc>
            </a:pPr>
            <a:r>
              <a:rPr lang="en-US" sz="2700" i="0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</a:rPr>
              <a:t>CHARACTERISTICS</a:t>
            </a:r>
          </a:p>
          <a:p>
            <a:pPr lvl="1" rtl="0" fontAlgn="base">
              <a:lnSpc>
                <a:spcPct val="150000"/>
              </a:lnSpc>
            </a:pP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</a:rPr>
              <a:t>         Real-time operation        Low power consumption         Compact size</a:t>
            </a:r>
            <a:r>
              <a:rPr lang="en-US" sz="2000" i="1" dirty="0">
                <a:solidFill>
                  <a:srgbClr val="000000"/>
                </a:solidFill>
                <a:latin typeface="Berlin Sans FB" panose="020E0602020502020306" pitchFamily="34" charset="0"/>
              </a:rPr>
              <a:t>       </a:t>
            </a: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Berlin Sans FB" panose="020E0602020502020306" pitchFamily="34" charset="0"/>
              </a:rPr>
              <a:t>Cost-effective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697967E-DF70-DCDC-A56D-949AAD6D2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925283"/>
              </p:ext>
            </p:extLst>
          </p:nvPr>
        </p:nvGraphicFramePr>
        <p:xfrm>
          <a:off x="2088989" y="4905632"/>
          <a:ext cx="8128000" cy="529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 descr="A newspaper with text on it">
            <a:extLst>
              <a:ext uri="{FF2B5EF4-FFF2-40B4-BE49-F238E27FC236}">
                <a16:creationId xmlns:a16="http://schemas.microsoft.com/office/drawing/2014/main" id="{2440B998-797E-71D0-9323-68B65E5D0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19534" r="9584" b="46960"/>
          <a:stretch/>
        </p:blipFill>
        <p:spPr>
          <a:xfrm>
            <a:off x="2898774" y="6843883"/>
            <a:ext cx="5569735" cy="2297945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073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035E4-ABF0-EBF6-1963-69ED71FE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wspaper with text on it">
            <a:extLst>
              <a:ext uri="{FF2B5EF4-FFF2-40B4-BE49-F238E27FC236}">
                <a16:creationId xmlns:a16="http://schemas.microsoft.com/office/drawing/2014/main" id="{B4B3BB54-E72C-4CD2-10E8-97F41293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19534" r="9584" b="46960"/>
          <a:stretch/>
        </p:blipFill>
        <p:spPr>
          <a:xfrm>
            <a:off x="2689224" y="1718348"/>
            <a:ext cx="5569735" cy="2297945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8CC630-1D72-69F6-2B25-ED9F395BD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7" y="-11476295"/>
            <a:ext cx="7915598" cy="111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0A1762-FE04-03EF-DA16-197FF937621C}"/>
              </a:ext>
            </a:extLst>
          </p:cNvPr>
          <p:cNvSpPr txBox="1"/>
          <p:nvPr/>
        </p:nvSpPr>
        <p:spPr>
          <a:xfrm>
            <a:off x="1014758" y="-6386975"/>
            <a:ext cx="1068704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</a:t>
            </a:r>
            <a:r>
              <a:rPr lang="en-US" sz="3000" b="1" dirty="0"/>
              <a:t>C</a:t>
            </a:r>
            <a:r>
              <a:rPr lang="en-US" sz="2000" b="1" dirty="0"/>
              <a:t> (99%)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</a:t>
            </a:r>
            <a:r>
              <a:rPr lang="en-IN" sz="2000" dirty="0">
                <a:latin typeface="Google Sans"/>
              </a:rPr>
              <a:t>W</a:t>
            </a:r>
            <a:r>
              <a:rPr lang="en-IN" sz="2000" b="0" i="0" dirty="0">
                <a:effectLst/>
                <a:latin typeface="Google Sans"/>
              </a:rPr>
              <a:t>idespread usage</a:t>
            </a:r>
            <a:r>
              <a:rPr lang="en-US" sz="2000" dirty="0"/>
              <a:t> in embedded systems due to its simplicity, efficiency, and control over hardware.    </a:t>
            </a:r>
            <a:r>
              <a:rPr lang="en-US" dirty="0"/>
              <a:t>[</a:t>
            </a:r>
            <a:r>
              <a:rPr lang="en-US" b="1" dirty="0"/>
              <a:t>Applications</a:t>
            </a:r>
            <a:r>
              <a:rPr lang="en-US" dirty="0"/>
              <a:t>: Firmware development, low-level hardware interfacing.]</a:t>
            </a:r>
          </a:p>
          <a:p>
            <a:endParaRPr lang="en-US" sz="2000" dirty="0"/>
          </a:p>
          <a:p>
            <a:r>
              <a:rPr lang="en-US" sz="2000" b="1" dirty="0"/>
              <a:t>2. </a:t>
            </a:r>
            <a:r>
              <a:rPr lang="en-US" sz="3000" b="1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Adds object-oriented features to C, useful for larger or more complex systems.</a:t>
            </a:r>
          </a:p>
          <a:p>
            <a:r>
              <a:rPr lang="en-US" sz="2000" b="1" dirty="0"/>
              <a:t>	       </a:t>
            </a:r>
            <a:r>
              <a:rPr lang="en-US" b="1" dirty="0"/>
              <a:t>Applications</a:t>
            </a:r>
            <a:r>
              <a:rPr lang="en-US" dirty="0"/>
              <a:t>: Robotics, automotive systems, and applications requiring modular design.</a:t>
            </a:r>
          </a:p>
          <a:p>
            <a:endParaRPr lang="en-US" sz="2000" dirty="0"/>
          </a:p>
          <a:p>
            <a:r>
              <a:rPr lang="en-US" sz="2000" b="1" dirty="0"/>
              <a:t>3. </a:t>
            </a:r>
            <a:r>
              <a:rPr lang="en-US" sz="3000" b="1" dirty="0"/>
              <a:t>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Gaining traction for its focus on safety, concurrency, and performance.</a:t>
            </a:r>
          </a:p>
          <a:p>
            <a:r>
              <a:rPr lang="en-US" dirty="0"/>
              <a:t>	        </a:t>
            </a:r>
            <a:r>
              <a:rPr lang="en-US" b="1" dirty="0"/>
              <a:t>Applications</a:t>
            </a:r>
            <a:r>
              <a:rPr lang="en-US" dirty="0"/>
              <a:t>: High-reliability systems, such as medical devices or aerospace.</a:t>
            </a:r>
          </a:p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3000" b="1" dirty="0"/>
              <a:t>PYTHON</a:t>
            </a:r>
            <a:r>
              <a:rPr lang="en-US" sz="2000" b="1" dirty="0"/>
              <a:t> (</a:t>
            </a:r>
            <a:r>
              <a:rPr lang="en-US" sz="2000" b="1" dirty="0" err="1"/>
              <a:t>MicroPython</a:t>
            </a:r>
            <a:r>
              <a:rPr lang="en-US" sz="2000" b="1" dirty="0"/>
              <a:t>/</a:t>
            </a:r>
            <a:r>
              <a:rPr lang="en-US" sz="2000" b="1" dirty="0" err="1"/>
              <a:t>CircuitPython</a:t>
            </a:r>
            <a:r>
              <a:rPr lang="en-US" sz="20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Simplifies development for prototyping and less resource-intensive applications.</a:t>
            </a:r>
          </a:p>
          <a:p>
            <a:r>
              <a:rPr lang="en-US" dirty="0"/>
              <a:t>	</a:t>
            </a:r>
            <a:r>
              <a:rPr lang="en-US" b="1" dirty="0"/>
              <a:t>        Applications</a:t>
            </a:r>
            <a:r>
              <a:rPr lang="en-US" dirty="0"/>
              <a:t>: IoT devices, education, and hobbyist projects.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0CA89-208B-B4C1-2C27-65DED35B9BB9}"/>
              </a:ext>
            </a:extLst>
          </p:cNvPr>
          <p:cNvSpPr txBox="1"/>
          <p:nvPr/>
        </p:nvSpPr>
        <p:spPr>
          <a:xfrm>
            <a:off x="1752599" y="-1083313"/>
            <a:ext cx="8572824" cy="63094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3500" b="1" i="0" u="none" strike="noStrike" dirty="0">
                <a:ln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rPr>
              <a:t>WHAT IS AN EMBEDDED SYSTEM?</a:t>
            </a:r>
            <a:endParaRPr lang="en-IN" sz="3500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D9164-C119-4158-6ED0-787EE2E28878}"/>
              </a:ext>
            </a:extLst>
          </p:cNvPr>
          <p:cNvSpPr txBox="1"/>
          <p:nvPr/>
        </p:nvSpPr>
        <p:spPr>
          <a:xfrm>
            <a:off x="147795" y="-1471013"/>
            <a:ext cx="11782432" cy="1258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1200"/>
              </a:spcBef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combination of hardware and software designed to perform a specific function.</a:t>
            </a:r>
          </a:p>
          <a:p>
            <a:pPr algn="ctr" rtl="0" fontAlgn="base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Examples: Microcontrollers, Smart Home Devices, Automotive Systems, Medical Equipment, etc.</a:t>
            </a:r>
          </a:p>
          <a:p>
            <a:pPr algn="ctr" rtl="0" fontAlgn="base"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CHARACTERISTICS</a:t>
            </a:r>
          </a:p>
          <a:p>
            <a:pPr lvl="1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	 Real-time operation    Low power consumption    Compact size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Cost-effective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4DF230-99A7-C3B8-B657-EB4B023FDA5C}"/>
              </a:ext>
            </a:extLst>
          </p:cNvPr>
          <p:cNvSpPr txBox="1"/>
          <p:nvPr/>
        </p:nvSpPr>
        <p:spPr>
          <a:xfrm>
            <a:off x="3298041" y="908671"/>
            <a:ext cx="50526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200"/>
              </a:spcAft>
            </a:pPr>
            <a:r>
              <a:rPr lang="en-US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Statistics About Embedded Systems</a:t>
            </a:r>
            <a:endParaRPr lang="en-US" sz="2200" b="1" dirty="0">
              <a:effectLst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EBDA8EB-A2FD-E069-FFA2-F4C79BCFD5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324897"/>
              </p:ext>
            </p:extLst>
          </p:nvPr>
        </p:nvGraphicFramePr>
        <p:xfrm>
          <a:off x="2032000" y="1368613"/>
          <a:ext cx="8128000" cy="529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Picture 18" descr="A white rectangular object with a shadow&#10;&#10;Description automatically generated">
            <a:extLst>
              <a:ext uri="{FF2B5EF4-FFF2-40B4-BE49-F238E27FC236}">
                <a16:creationId xmlns:a16="http://schemas.microsoft.com/office/drawing/2014/main" id="{1F11AE51-C8C3-6ADB-8F5F-451FD9242C9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" t="22174" r="7560" b="17917"/>
          <a:stretch/>
        </p:blipFill>
        <p:spPr>
          <a:xfrm rot="7112371">
            <a:off x="4890867" y="2918124"/>
            <a:ext cx="1867016" cy="13063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2177F0-1135-F643-471E-D44E3AA5A8F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5491" b="25491"/>
          <a:stretch/>
        </p:blipFill>
        <p:spPr>
          <a:xfrm rot="6542145">
            <a:off x="4411977" y="2332329"/>
            <a:ext cx="716518" cy="501345"/>
          </a:xfrm>
          <a:prstGeom prst="rect">
            <a:avLst/>
          </a:prstGeom>
        </p:spPr>
      </p:pic>
      <p:pic>
        <p:nvPicPr>
          <p:cNvPr id="21" name="Picture 20" descr="A white rectangular object with a shadow&#10;&#10;Description automatically generated">
            <a:extLst>
              <a:ext uri="{FF2B5EF4-FFF2-40B4-BE49-F238E27FC236}">
                <a16:creationId xmlns:a16="http://schemas.microsoft.com/office/drawing/2014/main" id="{F9DE6CE2-0BC2-465E-3371-66AFD2B7875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6" t="25449" r="9622" b="21191"/>
          <a:stretch/>
        </p:blipFill>
        <p:spPr>
          <a:xfrm rot="7157627">
            <a:off x="7014942" y="4258586"/>
            <a:ext cx="3264334" cy="216309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5765FD9-D257-219E-7C07-6F2B25E6DAA9}"/>
              </a:ext>
            </a:extLst>
          </p:cNvPr>
          <p:cNvGrpSpPr/>
          <p:nvPr/>
        </p:nvGrpSpPr>
        <p:grpSpPr>
          <a:xfrm>
            <a:off x="986837" y="-3568039"/>
            <a:ext cx="2428568" cy="3470887"/>
            <a:chOff x="1014758" y="1683154"/>
            <a:chExt cx="2428568" cy="3470887"/>
          </a:xfrm>
          <a:scene3d>
            <a:camera prst="perspectiveContrastingRightFacing"/>
            <a:lightRig rig="threePt" dir="t"/>
          </a:scene3d>
        </p:grpSpPr>
        <p:pic>
          <p:nvPicPr>
            <p:cNvPr id="29" name="Picture 28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A9E02C07-8120-E05A-2F4D-8CFE00127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22174" r="7560" b="17917"/>
            <a:stretch/>
          </p:blipFill>
          <p:spPr>
            <a:xfrm rot="5400000">
              <a:off x="493598" y="2204314"/>
              <a:ext cx="3470887" cy="2428568"/>
            </a:xfrm>
            <a:prstGeom prst="rect">
              <a:avLst/>
            </a:prstGeom>
          </p:spPr>
        </p:pic>
        <p:pic>
          <p:nvPicPr>
            <p:cNvPr id="30" name="Picture 29" descr="A car with different components&#10;&#10;Description automatically generated with medium confidence">
              <a:extLst>
                <a:ext uri="{FF2B5EF4-FFF2-40B4-BE49-F238E27FC236}">
                  <a16:creationId xmlns:a16="http://schemas.microsoft.com/office/drawing/2014/main" id="{5FA4C815-5050-35A2-076F-E5C94578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480" y="1965198"/>
              <a:ext cx="1937042" cy="137777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AF36525-1808-66BF-AF4E-9323C67056BC}"/>
                </a:ext>
              </a:extLst>
            </p:cNvPr>
            <p:cNvSpPr txBox="1"/>
            <p:nvPr/>
          </p:nvSpPr>
          <p:spPr>
            <a:xfrm>
              <a:off x="1487126" y="3378787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Automotive</a:t>
              </a:r>
              <a:endParaRPr lang="en-I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EDB747-311B-E2DE-11A7-D69AE8E9DEF3}"/>
                </a:ext>
              </a:extLst>
            </p:cNvPr>
            <p:cNvSpPr txBox="1"/>
            <p:nvPr/>
          </p:nvSpPr>
          <p:spPr>
            <a:xfrm>
              <a:off x="1300890" y="3737771"/>
              <a:ext cx="18563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Connected vehicles, EVs, ADAS</a:t>
              </a:r>
              <a:endParaRPr lang="en-IN" sz="16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75FCC0-2FC2-D82A-6E96-9EE0E1497E82}"/>
              </a:ext>
            </a:extLst>
          </p:cNvPr>
          <p:cNvGrpSpPr/>
          <p:nvPr/>
        </p:nvGrpSpPr>
        <p:grpSpPr>
          <a:xfrm>
            <a:off x="3929714" y="6940558"/>
            <a:ext cx="2428568" cy="3470887"/>
            <a:chOff x="3794245" y="1666612"/>
            <a:chExt cx="2428568" cy="3470887"/>
          </a:xfrm>
          <a:scene3d>
            <a:camera prst="perspectiveRelaxed"/>
            <a:lightRig rig="threePt" dir="t"/>
          </a:scene3d>
        </p:grpSpPr>
        <p:pic>
          <p:nvPicPr>
            <p:cNvPr id="34" name="Picture 33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8E15531E-A7ED-C366-6AB0-C3328892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22174" r="7560" b="17917"/>
            <a:stretch/>
          </p:blipFill>
          <p:spPr>
            <a:xfrm rot="5400000">
              <a:off x="3273085" y="2187772"/>
              <a:ext cx="3470887" cy="242856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CE49261-EA7C-9C84-2E32-D33F9AD0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6539" y="1965198"/>
              <a:ext cx="1937042" cy="1334565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B1B835-EAD1-2F25-484C-811279D8AF4A}"/>
                </a:ext>
              </a:extLst>
            </p:cNvPr>
            <p:cNvSpPr txBox="1"/>
            <p:nvPr/>
          </p:nvSpPr>
          <p:spPr>
            <a:xfrm>
              <a:off x="4481566" y="3385591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Telecom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DF901E-CDFC-3588-3A20-AC6043F1BC53}"/>
                </a:ext>
              </a:extLst>
            </p:cNvPr>
            <p:cNvSpPr txBox="1"/>
            <p:nvPr/>
          </p:nvSpPr>
          <p:spPr>
            <a:xfrm>
              <a:off x="4137280" y="3719103"/>
              <a:ext cx="18563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dirty="0"/>
                <a:t>5G infrastructure and devices.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0E6B98-96C7-0A6E-F479-13870D73C60F}"/>
              </a:ext>
            </a:extLst>
          </p:cNvPr>
          <p:cNvGrpSpPr/>
          <p:nvPr/>
        </p:nvGrpSpPr>
        <p:grpSpPr>
          <a:xfrm>
            <a:off x="6844177" y="-3499155"/>
            <a:ext cx="2163098" cy="3279251"/>
            <a:chOff x="6673631" y="1762430"/>
            <a:chExt cx="2163098" cy="3279251"/>
          </a:xfrm>
        </p:grpSpPr>
        <p:pic>
          <p:nvPicPr>
            <p:cNvPr id="54" name="Picture 53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475B7F9D-35BB-979F-A5B6-76E25C04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" t="25449" r="9622" b="21191"/>
            <a:stretch/>
          </p:blipFill>
          <p:spPr>
            <a:xfrm rot="5400000">
              <a:off x="6115554" y="2320507"/>
              <a:ext cx="3279251" cy="216309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6B5B4DB-40F6-C31B-3C7E-AC1231306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9387" y="1974957"/>
              <a:ext cx="1879631" cy="137777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8643B4-2A27-0506-B077-D02C6B0C8EC9}"/>
                </a:ext>
              </a:extLst>
            </p:cNvPr>
            <p:cNvSpPr txBox="1"/>
            <p:nvPr/>
          </p:nvSpPr>
          <p:spPr>
            <a:xfrm>
              <a:off x="6849387" y="3889329"/>
              <a:ext cx="18563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Smart appliances and wearables</a:t>
              </a:r>
              <a:endParaRPr lang="en-IN" sz="16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12F2589-6AB1-E448-801D-8FCAD4FC90B0}"/>
                </a:ext>
              </a:extLst>
            </p:cNvPr>
            <p:cNvSpPr txBox="1"/>
            <p:nvPr/>
          </p:nvSpPr>
          <p:spPr>
            <a:xfrm>
              <a:off x="7156452" y="3385591"/>
              <a:ext cx="145440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Consumer Electronics</a:t>
              </a:r>
              <a:endParaRPr lang="en-IN" sz="16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5C6DA2-1750-AD3E-4BAA-858B67737D82}"/>
              </a:ext>
            </a:extLst>
          </p:cNvPr>
          <p:cNvGrpSpPr/>
          <p:nvPr/>
        </p:nvGrpSpPr>
        <p:grpSpPr>
          <a:xfrm>
            <a:off x="12427749" y="1461205"/>
            <a:ext cx="2163098" cy="3264334"/>
            <a:chOff x="9373071" y="1683154"/>
            <a:chExt cx="2163098" cy="3264334"/>
          </a:xfrm>
        </p:grpSpPr>
        <p:pic>
          <p:nvPicPr>
            <p:cNvPr id="59" name="Picture 58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DC073B6D-0F82-C26F-73B4-43672880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6" t="25449" r="9622" b="21191"/>
            <a:stretch/>
          </p:blipFill>
          <p:spPr>
            <a:xfrm rot="5400000">
              <a:off x="8822453" y="2233772"/>
              <a:ext cx="3264334" cy="2163098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C4C5D33-0DB9-666F-C645-92E597D1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6099" y="1974957"/>
              <a:ext cx="1937042" cy="1324805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D752163-EDE7-B2A5-17DA-F3C24C9942F2}"/>
                </a:ext>
              </a:extLst>
            </p:cNvPr>
            <p:cNvSpPr txBox="1"/>
            <p:nvPr/>
          </p:nvSpPr>
          <p:spPr>
            <a:xfrm>
              <a:off x="9512494" y="3863660"/>
              <a:ext cx="18563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Medical devices and diagnostics</a:t>
              </a:r>
              <a:endParaRPr lang="en-IN" sz="16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23335AC-817D-C636-80F4-115829DEF04F}"/>
                </a:ext>
              </a:extLst>
            </p:cNvPr>
            <p:cNvSpPr txBox="1"/>
            <p:nvPr/>
          </p:nvSpPr>
          <p:spPr>
            <a:xfrm>
              <a:off x="9823889" y="3397045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Healthcare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17878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2AF3E-542F-61FC-E083-EAAA465D4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newspaper with text on it">
            <a:extLst>
              <a:ext uri="{FF2B5EF4-FFF2-40B4-BE49-F238E27FC236}">
                <a16:creationId xmlns:a16="http://schemas.microsoft.com/office/drawing/2014/main" id="{539B885C-6AC2-3530-EC4E-DDFC753F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19534" r="9584" b="46960"/>
          <a:stretch/>
        </p:blipFill>
        <p:spPr>
          <a:xfrm>
            <a:off x="2659013" y="-2297945"/>
            <a:ext cx="5569735" cy="2297945"/>
          </a:xfrm>
          <a:prstGeom prst="rect">
            <a:avLst/>
          </a:prstGeom>
          <a:scene3d>
            <a:camera prst="perspectiveBelow"/>
            <a:lightRig rig="threePt" dir="t"/>
          </a:scene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866C20D-FA9C-30ED-D7E0-10337745B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7" y="-11476295"/>
            <a:ext cx="7915598" cy="111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83E66-22EC-73C2-D963-26F459199671}"/>
              </a:ext>
            </a:extLst>
          </p:cNvPr>
          <p:cNvSpPr txBox="1"/>
          <p:nvPr/>
        </p:nvSpPr>
        <p:spPr>
          <a:xfrm>
            <a:off x="1014758" y="-6386975"/>
            <a:ext cx="1068704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</a:t>
            </a:r>
            <a:r>
              <a:rPr lang="en-US" sz="3000" b="1" dirty="0"/>
              <a:t>C</a:t>
            </a:r>
            <a:r>
              <a:rPr lang="en-US" sz="2000" b="1" dirty="0"/>
              <a:t> (99%)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</a:t>
            </a:r>
            <a:r>
              <a:rPr lang="en-IN" sz="2000" dirty="0">
                <a:latin typeface="Google Sans"/>
              </a:rPr>
              <a:t>W</a:t>
            </a:r>
            <a:r>
              <a:rPr lang="en-IN" sz="2000" b="0" i="0" dirty="0">
                <a:effectLst/>
                <a:latin typeface="Google Sans"/>
              </a:rPr>
              <a:t>idespread usage</a:t>
            </a:r>
            <a:r>
              <a:rPr lang="en-US" sz="2000" dirty="0"/>
              <a:t> in embedded systems due to its simplicity, efficiency, and control over hardware.    </a:t>
            </a:r>
            <a:r>
              <a:rPr lang="en-US" dirty="0"/>
              <a:t>[</a:t>
            </a:r>
            <a:r>
              <a:rPr lang="en-US" b="1" dirty="0"/>
              <a:t>Applications</a:t>
            </a:r>
            <a:r>
              <a:rPr lang="en-US" dirty="0"/>
              <a:t>: Firmware development, low-level hardware interfacing.]</a:t>
            </a:r>
          </a:p>
          <a:p>
            <a:endParaRPr lang="en-US" sz="2000" dirty="0"/>
          </a:p>
          <a:p>
            <a:r>
              <a:rPr lang="en-US" sz="2000" b="1" dirty="0"/>
              <a:t>2. </a:t>
            </a:r>
            <a:r>
              <a:rPr lang="en-US" sz="3000" b="1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Adds object-oriented features to C, useful for larger or more complex systems.</a:t>
            </a:r>
          </a:p>
          <a:p>
            <a:r>
              <a:rPr lang="en-US" sz="2000" b="1" dirty="0"/>
              <a:t>	       </a:t>
            </a:r>
            <a:r>
              <a:rPr lang="en-US" b="1" dirty="0"/>
              <a:t>Applications</a:t>
            </a:r>
            <a:r>
              <a:rPr lang="en-US" dirty="0"/>
              <a:t>: Robotics, automotive systems, and applications requiring modular design.</a:t>
            </a:r>
          </a:p>
          <a:p>
            <a:endParaRPr lang="en-US" sz="2000" dirty="0"/>
          </a:p>
          <a:p>
            <a:r>
              <a:rPr lang="en-US" sz="2000" b="1" dirty="0"/>
              <a:t>3. </a:t>
            </a:r>
            <a:r>
              <a:rPr lang="en-US" sz="3000" b="1" dirty="0"/>
              <a:t>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Gaining traction for its focus on safety, concurrency, and performance.</a:t>
            </a:r>
          </a:p>
          <a:p>
            <a:r>
              <a:rPr lang="en-US" dirty="0"/>
              <a:t>	        </a:t>
            </a:r>
            <a:r>
              <a:rPr lang="en-US" b="1" dirty="0"/>
              <a:t>Applications</a:t>
            </a:r>
            <a:r>
              <a:rPr lang="en-US" dirty="0"/>
              <a:t>: High-reliability systems, such as medical devices or aerospace.</a:t>
            </a:r>
          </a:p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3000" b="1" dirty="0"/>
              <a:t>PYTHON</a:t>
            </a:r>
            <a:r>
              <a:rPr lang="en-US" sz="2000" b="1" dirty="0"/>
              <a:t> (</a:t>
            </a:r>
            <a:r>
              <a:rPr lang="en-US" sz="2000" b="1" dirty="0" err="1"/>
              <a:t>MicroPython</a:t>
            </a:r>
            <a:r>
              <a:rPr lang="en-US" sz="2000" b="1" dirty="0"/>
              <a:t>/</a:t>
            </a:r>
            <a:r>
              <a:rPr lang="en-US" sz="2000" b="1" dirty="0" err="1"/>
              <a:t>CircuitPython</a:t>
            </a:r>
            <a:r>
              <a:rPr lang="en-US" sz="20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Simplifies development for prototyping and less resource-intensive applications.</a:t>
            </a:r>
          </a:p>
          <a:p>
            <a:r>
              <a:rPr lang="en-US" dirty="0"/>
              <a:t>	</a:t>
            </a:r>
            <a:r>
              <a:rPr lang="en-US" b="1" dirty="0"/>
              <a:t>        Applications</a:t>
            </a:r>
            <a:r>
              <a:rPr lang="en-US" dirty="0"/>
              <a:t>: IoT devices, education, and hobbyist projects.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93F2C-61C5-8C39-64DB-EB035D574CFF}"/>
              </a:ext>
            </a:extLst>
          </p:cNvPr>
          <p:cNvSpPr txBox="1"/>
          <p:nvPr/>
        </p:nvSpPr>
        <p:spPr>
          <a:xfrm>
            <a:off x="1752599" y="-1083313"/>
            <a:ext cx="8572824" cy="63094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3500" b="1" i="0" u="none" strike="noStrike" dirty="0">
                <a:ln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rPr>
              <a:t>WHAT IS AN EMBEDDED SYSTEM?</a:t>
            </a:r>
            <a:endParaRPr lang="en-IN" sz="3500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FC87B-74BC-D740-34C7-EDADD30227DB}"/>
              </a:ext>
            </a:extLst>
          </p:cNvPr>
          <p:cNvSpPr txBox="1"/>
          <p:nvPr/>
        </p:nvSpPr>
        <p:spPr>
          <a:xfrm>
            <a:off x="147795" y="-1471013"/>
            <a:ext cx="11782432" cy="1258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1200"/>
              </a:spcBef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combination of hardware and software designed to perform a specific function.</a:t>
            </a:r>
          </a:p>
          <a:p>
            <a:pPr algn="ctr" rtl="0" fontAlgn="base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Examples: Microcontrollers, Smart Home Devices, Automotive Systems, Medical Equipment, etc.</a:t>
            </a:r>
          </a:p>
          <a:p>
            <a:pPr algn="ctr" rtl="0" fontAlgn="base"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CHARACTERISTICS</a:t>
            </a:r>
          </a:p>
          <a:p>
            <a:pPr lvl="1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	 Real-time operation    Low power consumption    Compact size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Cost-effective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07AE9-5234-8205-AF17-2790323D33EA}"/>
              </a:ext>
            </a:extLst>
          </p:cNvPr>
          <p:cNvSpPr txBox="1"/>
          <p:nvPr/>
        </p:nvSpPr>
        <p:spPr>
          <a:xfrm>
            <a:off x="3298041" y="908671"/>
            <a:ext cx="5493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Applications of Embedded Systems in India:</a:t>
            </a:r>
            <a:endParaRPr lang="en-US" sz="2200" b="1" dirty="0">
              <a:effectLst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155EBA2-B1F5-E581-C7BE-756B7A01C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645219"/>
              </p:ext>
            </p:extLst>
          </p:nvPr>
        </p:nvGraphicFramePr>
        <p:xfrm>
          <a:off x="12437805" y="1179680"/>
          <a:ext cx="5390603" cy="529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EBD25585-37EE-6AC9-16D9-F3302A0E8CB0}"/>
              </a:ext>
            </a:extLst>
          </p:cNvPr>
          <p:cNvGrpSpPr/>
          <p:nvPr/>
        </p:nvGrpSpPr>
        <p:grpSpPr>
          <a:xfrm>
            <a:off x="725447" y="1693556"/>
            <a:ext cx="2428568" cy="3470887"/>
            <a:chOff x="1014758" y="1683154"/>
            <a:chExt cx="2428568" cy="3470887"/>
          </a:xfrm>
          <a:scene3d>
            <a:camera prst="perspectiveHeroicExtremeRightFacing"/>
            <a:lightRig rig="threePt" dir="t"/>
          </a:scene3d>
        </p:grpSpPr>
        <p:pic>
          <p:nvPicPr>
            <p:cNvPr id="7" name="Picture 6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5E0903E1-4D07-235B-7A38-49F4710D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22174" r="7560" b="17917"/>
            <a:stretch/>
          </p:blipFill>
          <p:spPr>
            <a:xfrm rot="5400000">
              <a:off x="493598" y="2204314"/>
              <a:ext cx="3470887" cy="2428568"/>
            </a:xfrm>
            <a:prstGeom prst="rect">
              <a:avLst/>
            </a:prstGeom>
          </p:spPr>
        </p:pic>
        <p:pic>
          <p:nvPicPr>
            <p:cNvPr id="18" name="Picture 17" descr="A car with different components&#10;&#10;Description automatically generated with medium confidence">
              <a:extLst>
                <a:ext uri="{FF2B5EF4-FFF2-40B4-BE49-F238E27FC236}">
                  <a16:creationId xmlns:a16="http://schemas.microsoft.com/office/drawing/2014/main" id="{10E318C7-365B-2A65-8244-3C908747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480" y="1965198"/>
              <a:ext cx="1937042" cy="137777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A68851-6DD2-ED7F-18EE-61B5BEBDCA76}"/>
                </a:ext>
              </a:extLst>
            </p:cNvPr>
            <p:cNvSpPr txBox="1"/>
            <p:nvPr/>
          </p:nvSpPr>
          <p:spPr>
            <a:xfrm>
              <a:off x="1487126" y="3378787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Automotive</a:t>
              </a:r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BF3951-8D77-7B77-0771-1978F560DAFE}"/>
                </a:ext>
              </a:extLst>
            </p:cNvPr>
            <p:cNvSpPr txBox="1"/>
            <p:nvPr/>
          </p:nvSpPr>
          <p:spPr>
            <a:xfrm>
              <a:off x="1300890" y="3737771"/>
              <a:ext cx="18563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Connected vehicles, EVs, ADAS</a:t>
              </a:r>
              <a:endParaRPr lang="en-IN" sz="16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3FEAB3-9E2D-10F6-79B5-8837FC932379}"/>
              </a:ext>
            </a:extLst>
          </p:cNvPr>
          <p:cNvGrpSpPr/>
          <p:nvPr/>
        </p:nvGrpSpPr>
        <p:grpSpPr>
          <a:xfrm>
            <a:off x="3554745" y="1650147"/>
            <a:ext cx="2428568" cy="3470887"/>
            <a:chOff x="3794245" y="1666612"/>
            <a:chExt cx="2428568" cy="3470887"/>
          </a:xfrm>
          <a:scene3d>
            <a:camera prst="perspectiveAbove"/>
            <a:lightRig rig="threePt" dir="t"/>
          </a:scene3d>
        </p:grpSpPr>
        <p:pic>
          <p:nvPicPr>
            <p:cNvPr id="15" name="Picture 14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9D46CF9C-64E6-9B0A-6502-419A04558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22174" r="7560" b="17917"/>
            <a:stretch/>
          </p:blipFill>
          <p:spPr>
            <a:xfrm rot="5400000">
              <a:off x="3273085" y="2187772"/>
              <a:ext cx="3470887" cy="242856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76A1E29-8EBC-4892-3A48-4B6DB31EE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6539" y="1965198"/>
              <a:ext cx="1937042" cy="133456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827CF49-9E22-AE9C-AAB0-953FED4F809F}"/>
                </a:ext>
              </a:extLst>
            </p:cNvPr>
            <p:cNvSpPr txBox="1"/>
            <p:nvPr/>
          </p:nvSpPr>
          <p:spPr>
            <a:xfrm>
              <a:off x="4481566" y="3385591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Telecom</a:t>
              </a:r>
              <a:endParaRPr lang="en-IN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E74EA7-C25D-733D-A09A-77193A427A5D}"/>
                </a:ext>
              </a:extLst>
            </p:cNvPr>
            <p:cNvSpPr txBox="1"/>
            <p:nvPr/>
          </p:nvSpPr>
          <p:spPr>
            <a:xfrm>
              <a:off x="4137280" y="3719103"/>
              <a:ext cx="18563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5G infrastructure and devices.</a:t>
              </a:r>
              <a:endParaRPr lang="en-IN" sz="16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C92DDE-6125-5C1C-7AD3-14BD8689356D}"/>
              </a:ext>
            </a:extLst>
          </p:cNvPr>
          <p:cNvGrpSpPr/>
          <p:nvPr/>
        </p:nvGrpSpPr>
        <p:grpSpPr>
          <a:xfrm>
            <a:off x="6514110" y="1762430"/>
            <a:ext cx="2163098" cy="3279251"/>
            <a:chOff x="6673631" y="1762430"/>
            <a:chExt cx="2163098" cy="3279251"/>
          </a:xfrm>
          <a:scene3d>
            <a:camera prst="perspectiveBelow"/>
            <a:lightRig rig="threePt" dir="t"/>
          </a:scene3d>
        </p:grpSpPr>
        <p:pic>
          <p:nvPicPr>
            <p:cNvPr id="11" name="Picture 10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391BD343-D95B-298D-9DB1-53C2CB7D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" t="25449" r="9622" b="21191"/>
            <a:stretch/>
          </p:blipFill>
          <p:spPr>
            <a:xfrm rot="5400000">
              <a:off x="6115554" y="2320507"/>
              <a:ext cx="3279251" cy="21630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62EEFA3-7F97-D2AB-B03E-F20141264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9387" y="1974957"/>
              <a:ext cx="1879631" cy="13777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9F985B-4C61-621D-0A3D-A4C753E36A90}"/>
                </a:ext>
              </a:extLst>
            </p:cNvPr>
            <p:cNvSpPr txBox="1"/>
            <p:nvPr/>
          </p:nvSpPr>
          <p:spPr>
            <a:xfrm>
              <a:off x="6849387" y="3889329"/>
              <a:ext cx="18563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Smart appliances and wearables</a:t>
              </a:r>
              <a:endParaRPr lang="en-IN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572B27-FAF9-06A2-E4A6-60400A19711C}"/>
                </a:ext>
              </a:extLst>
            </p:cNvPr>
            <p:cNvSpPr txBox="1"/>
            <p:nvPr/>
          </p:nvSpPr>
          <p:spPr>
            <a:xfrm>
              <a:off x="7156452" y="3385591"/>
              <a:ext cx="145440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Consumer Electronics</a:t>
              </a:r>
              <a:endParaRPr lang="en-IN" sz="16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DCDD38-243F-CE22-C64F-6E741896E6D1}"/>
              </a:ext>
            </a:extLst>
          </p:cNvPr>
          <p:cNvGrpSpPr/>
          <p:nvPr/>
        </p:nvGrpSpPr>
        <p:grpSpPr>
          <a:xfrm>
            <a:off x="9106713" y="1753424"/>
            <a:ext cx="2163098" cy="3264334"/>
            <a:chOff x="9373071" y="1683154"/>
            <a:chExt cx="2163098" cy="3264334"/>
          </a:xfrm>
          <a:scene3d>
            <a:camera prst="perspectiveHeroicExtremeLeftFacing"/>
            <a:lightRig rig="threePt" dir="t"/>
          </a:scene3d>
        </p:grpSpPr>
        <p:pic>
          <p:nvPicPr>
            <p:cNvPr id="12" name="Picture 11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13AEB8AF-30C7-A511-AAE4-F0EFD6B4D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6" t="25449" r="9622" b="21191"/>
            <a:stretch/>
          </p:blipFill>
          <p:spPr>
            <a:xfrm rot="5400000">
              <a:off x="8822453" y="2233772"/>
              <a:ext cx="3264334" cy="21630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AE140C-C689-74C6-AE60-F655A165E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6099" y="1974957"/>
              <a:ext cx="1937042" cy="132480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A77CDC-2DC7-0CA3-A2A8-A5A2055D85AE}"/>
                </a:ext>
              </a:extLst>
            </p:cNvPr>
            <p:cNvSpPr txBox="1"/>
            <p:nvPr/>
          </p:nvSpPr>
          <p:spPr>
            <a:xfrm>
              <a:off x="9512494" y="3863660"/>
              <a:ext cx="18563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Medical devices and diagnostics</a:t>
              </a:r>
              <a:endParaRPr lang="en-IN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56E892A-0C70-3257-89D8-1836AC9F196F}"/>
                </a:ext>
              </a:extLst>
            </p:cNvPr>
            <p:cNvSpPr txBox="1"/>
            <p:nvPr/>
          </p:nvSpPr>
          <p:spPr>
            <a:xfrm>
              <a:off x="9823889" y="3397045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Healthcare</a:t>
              </a:r>
              <a:endParaRPr lang="en-IN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24BC8F3-23EE-C7D9-06CC-161CF9BFBDFA}"/>
              </a:ext>
            </a:extLst>
          </p:cNvPr>
          <p:cNvSpPr txBox="1"/>
          <p:nvPr/>
        </p:nvSpPr>
        <p:spPr>
          <a:xfrm>
            <a:off x="4242066" y="6950122"/>
            <a:ext cx="31079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alibri" panose="020F0502020204030204" pitchFamily="34" charset="0"/>
              </a:rPr>
              <a:t>O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ur world becomes more dependent on </a:t>
            </a:r>
            <a:r>
              <a:rPr lang="en-US" sz="1200" b="0" i="1" dirty="0">
                <a:effectLst/>
                <a:latin typeface="Calibri" panose="020F0502020204030204" pitchFamily="34" charset="0"/>
              </a:rPr>
              <a:t>technology</a:t>
            </a:r>
            <a:r>
              <a:rPr lang="en-US" sz="1200" dirty="0">
                <a:latin typeface="Calibri" panose="020F0502020204030204" pitchFamily="34" charset="0"/>
              </a:rPr>
              <a:t>, thus t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he integration of AI and machine learning into </a:t>
            </a:r>
            <a:r>
              <a:rPr lang="en-US" sz="1200" b="0" i="1" dirty="0">
                <a:effectLst/>
                <a:latin typeface="Calibri" panose="020F0502020204030204" pitchFamily="34" charset="0"/>
              </a:rPr>
              <a:t>embedded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 systems continues to expand, driving innovation and economic growth in numerous industries.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21875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6A082-B72E-BF7A-C87C-C778C78C9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64F07BD-555D-4765-D2EB-20C41A864E1B}"/>
              </a:ext>
            </a:extLst>
          </p:cNvPr>
          <p:cNvGrpSpPr/>
          <p:nvPr/>
        </p:nvGrpSpPr>
        <p:grpSpPr>
          <a:xfrm>
            <a:off x="6487200" y="-1969332"/>
            <a:ext cx="2163098" cy="3279251"/>
            <a:chOff x="6673631" y="1762430"/>
            <a:chExt cx="2163098" cy="3279251"/>
          </a:xfrm>
          <a:scene3d>
            <a:camera prst="perspectiveBelow"/>
            <a:lightRig rig="threePt" dir="t"/>
          </a:scene3d>
        </p:grpSpPr>
        <p:pic>
          <p:nvPicPr>
            <p:cNvPr id="11" name="Picture 10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1FBFEF48-52EC-7634-3575-EB4DB7D0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" t="25449" r="9622" b="21191"/>
            <a:stretch/>
          </p:blipFill>
          <p:spPr>
            <a:xfrm rot="5400000">
              <a:off x="6115554" y="2320507"/>
              <a:ext cx="3279251" cy="21630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F364121-1C58-6D2A-37F2-B4AD8D43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9387" y="1974957"/>
              <a:ext cx="1879631" cy="13777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AA001D-ABF6-6B0D-03AD-2642A3D4E791}"/>
                </a:ext>
              </a:extLst>
            </p:cNvPr>
            <p:cNvSpPr txBox="1"/>
            <p:nvPr/>
          </p:nvSpPr>
          <p:spPr>
            <a:xfrm>
              <a:off x="6849387" y="3889329"/>
              <a:ext cx="18563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Smart appliances and wearables</a:t>
              </a:r>
              <a:endParaRPr lang="en-IN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23A994-0D70-AD1B-55C3-6DCBC489F2D4}"/>
                </a:ext>
              </a:extLst>
            </p:cNvPr>
            <p:cNvSpPr txBox="1"/>
            <p:nvPr/>
          </p:nvSpPr>
          <p:spPr>
            <a:xfrm>
              <a:off x="7156452" y="3385591"/>
              <a:ext cx="145440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Consumer Electronics</a:t>
              </a:r>
              <a:endParaRPr lang="en-IN" sz="16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8BA076-F2EA-127D-573D-6105A961C955}"/>
              </a:ext>
            </a:extLst>
          </p:cNvPr>
          <p:cNvGrpSpPr/>
          <p:nvPr/>
        </p:nvGrpSpPr>
        <p:grpSpPr>
          <a:xfrm>
            <a:off x="3425008" y="-2187815"/>
            <a:ext cx="2428568" cy="3470887"/>
            <a:chOff x="3794245" y="1666612"/>
            <a:chExt cx="2428568" cy="3470887"/>
          </a:xfrm>
          <a:scene3d>
            <a:camera prst="perspectiveAbove"/>
            <a:lightRig rig="threePt" dir="t"/>
          </a:scene3d>
        </p:grpSpPr>
        <p:pic>
          <p:nvPicPr>
            <p:cNvPr id="15" name="Picture 14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E71AAA05-4D0D-4CCD-6D06-C30CC6E1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22174" r="7560" b="17917"/>
            <a:stretch/>
          </p:blipFill>
          <p:spPr>
            <a:xfrm rot="5400000">
              <a:off x="3273085" y="2187772"/>
              <a:ext cx="3470887" cy="242856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E6D249-AC35-E2C9-80D8-2A7CEA554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6539" y="1965198"/>
              <a:ext cx="1937042" cy="133456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16CEB8-DB70-2DA8-4004-EF927C8E57B6}"/>
                </a:ext>
              </a:extLst>
            </p:cNvPr>
            <p:cNvSpPr txBox="1"/>
            <p:nvPr/>
          </p:nvSpPr>
          <p:spPr>
            <a:xfrm>
              <a:off x="4481566" y="3385591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Telecom</a:t>
              </a:r>
              <a:endParaRPr lang="en-IN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A27207-D8C3-628D-973F-C4825D2312FD}"/>
                </a:ext>
              </a:extLst>
            </p:cNvPr>
            <p:cNvSpPr txBox="1"/>
            <p:nvPr/>
          </p:nvSpPr>
          <p:spPr>
            <a:xfrm>
              <a:off x="4137280" y="3719103"/>
              <a:ext cx="18563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5G infrastructure and devices.</a:t>
              </a:r>
              <a:endParaRPr lang="en-IN" sz="1600" dirty="0"/>
            </a:p>
          </p:txBody>
        </p:sp>
      </p:grpSp>
      <p:pic>
        <p:nvPicPr>
          <p:cNvPr id="6" name="Picture 5" descr="A newspaper with text on it">
            <a:extLst>
              <a:ext uri="{FF2B5EF4-FFF2-40B4-BE49-F238E27FC236}">
                <a16:creationId xmlns:a16="http://schemas.microsoft.com/office/drawing/2014/main" id="{AB9BBDF5-38D9-4BEE-D1E5-E7F056CD9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19534" r="9584" b="46960"/>
          <a:stretch/>
        </p:blipFill>
        <p:spPr>
          <a:xfrm>
            <a:off x="2659013" y="-2297945"/>
            <a:ext cx="5569735" cy="2297945"/>
          </a:xfrm>
          <a:prstGeom prst="rect">
            <a:avLst/>
          </a:prstGeom>
          <a:scene3d>
            <a:camera prst="perspectiveBelow"/>
            <a:lightRig rig="threePt" dir="t"/>
          </a:scene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C25E7A-9887-9B7C-7177-D773CC49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7" y="-11476295"/>
            <a:ext cx="7915598" cy="111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77853-F293-61ED-579E-7D9305D3790E}"/>
              </a:ext>
            </a:extLst>
          </p:cNvPr>
          <p:cNvSpPr txBox="1"/>
          <p:nvPr/>
        </p:nvSpPr>
        <p:spPr>
          <a:xfrm>
            <a:off x="1014758" y="-6386975"/>
            <a:ext cx="1068704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</a:t>
            </a:r>
            <a:r>
              <a:rPr lang="en-US" sz="3000" b="1" dirty="0"/>
              <a:t>C</a:t>
            </a:r>
            <a:r>
              <a:rPr lang="en-US" sz="2000" b="1" dirty="0"/>
              <a:t> (99%)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</a:t>
            </a:r>
            <a:r>
              <a:rPr lang="en-IN" sz="2000" dirty="0">
                <a:latin typeface="Google Sans"/>
              </a:rPr>
              <a:t>W</a:t>
            </a:r>
            <a:r>
              <a:rPr lang="en-IN" sz="2000" b="0" i="0" dirty="0">
                <a:effectLst/>
                <a:latin typeface="Google Sans"/>
              </a:rPr>
              <a:t>idespread usage</a:t>
            </a:r>
            <a:r>
              <a:rPr lang="en-US" sz="2000" dirty="0"/>
              <a:t> in embedded systems due to its simplicity, efficiency, and control over hardware.    </a:t>
            </a:r>
            <a:r>
              <a:rPr lang="en-US" dirty="0"/>
              <a:t>[</a:t>
            </a:r>
            <a:r>
              <a:rPr lang="en-US" b="1" dirty="0"/>
              <a:t>Applications</a:t>
            </a:r>
            <a:r>
              <a:rPr lang="en-US" dirty="0"/>
              <a:t>: Firmware development, low-level hardware interfacing.]</a:t>
            </a:r>
          </a:p>
          <a:p>
            <a:endParaRPr lang="en-US" sz="2000" dirty="0"/>
          </a:p>
          <a:p>
            <a:r>
              <a:rPr lang="en-US" sz="2000" b="1" dirty="0"/>
              <a:t>2. </a:t>
            </a:r>
            <a:r>
              <a:rPr lang="en-US" sz="3000" b="1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Adds object-oriented features to C, useful for larger or more complex systems.</a:t>
            </a:r>
          </a:p>
          <a:p>
            <a:r>
              <a:rPr lang="en-US" sz="2000" b="1" dirty="0"/>
              <a:t>	       </a:t>
            </a:r>
            <a:r>
              <a:rPr lang="en-US" b="1" dirty="0"/>
              <a:t>Applications</a:t>
            </a:r>
            <a:r>
              <a:rPr lang="en-US" dirty="0"/>
              <a:t>: Robotics, automotive systems, and applications requiring modular design.</a:t>
            </a:r>
          </a:p>
          <a:p>
            <a:endParaRPr lang="en-US" sz="2000" dirty="0"/>
          </a:p>
          <a:p>
            <a:r>
              <a:rPr lang="en-US" sz="2000" b="1" dirty="0"/>
              <a:t>3. </a:t>
            </a:r>
            <a:r>
              <a:rPr lang="en-US" sz="3000" b="1" dirty="0"/>
              <a:t>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Gaining traction for its focus on safety, concurrency, and performance.</a:t>
            </a:r>
          </a:p>
          <a:p>
            <a:r>
              <a:rPr lang="en-US" dirty="0"/>
              <a:t>	        </a:t>
            </a:r>
            <a:r>
              <a:rPr lang="en-US" b="1" dirty="0"/>
              <a:t>Applications</a:t>
            </a:r>
            <a:r>
              <a:rPr lang="en-US" dirty="0"/>
              <a:t>: High-reliability systems, such as medical devices or aerospace.</a:t>
            </a:r>
          </a:p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3000" b="1" dirty="0"/>
              <a:t>PYTHON</a:t>
            </a:r>
            <a:r>
              <a:rPr lang="en-US" sz="2000" b="1" dirty="0"/>
              <a:t> (</a:t>
            </a:r>
            <a:r>
              <a:rPr lang="en-US" sz="2000" b="1" dirty="0" err="1"/>
              <a:t>MicroPython</a:t>
            </a:r>
            <a:r>
              <a:rPr lang="en-US" sz="2000" b="1" dirty="0"/>
              <a:t>/</a:t>
            </a:r>
            <a:r>
              <a:rPr lang="en-US" sz="2000" b="1" dirty="0" err="1"/>
              <a:t>CircuitPython</a:t>
            </a:r>
            <a:r>
              <a:rPr lang="en-US" sz="20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Simplifies development for prototyping and less resource-intensive applications.</a:t>
            </a:r>
          </a:p>
          <a:p>
            <a:r>
              <a:rPr lang="en-US" dirty="0"/>
              <a:t>	</a:t>
            </a:r>
            <a:r>
              <a:rPr lang="en-US" b="1" dirty="0"/>
              <a:t>        Applications</a:t>
            </a:r>
            <a:r>
              <a:rPr lang="en-US" dirty="0"/>
              <a:t>: IoT devices, education, and hobbyist projects.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922AB-0739-A78E-C80D-DE7131613706}"/>
              </a:ext>
            </a:extLst>
          </p:cNvPr>
          <p:cNvSpPr txBox="1"/>
          <p:nvPr/>
        </p:nvSpPr>
        <p:spPr>
          <a:xfrm>
            <a:off x="1752599" y="-1083313"/>
            <a:ext cx="8572824" cy="63094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3500" b="1" i="0" u="none" strike="noStrike" dirty="0">
                <a:ln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rPr>
              <a:t>WHAT IS AN EMBEDDED SYSTEM?</a:t>
            </a:r>
            <a:endParaRPr lang="en-IN" sz="3500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F2D2C-DB37-E526-9F0B-EBF40AAAB265}"/>
              </a:ext>
            </a:extLst>
          </p:cNvPr>
          <p:cNvSpPr txBox="1"/>
          <p:nvPr/>
        </p:nvSpPr>
        <p:spPr>
          <a:xfrm>
            <a:off x="147795" y="-1471013"/>
            <a:ext cx="11782432" cy="1258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1200"/>
              </a:spcBef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combination of hardware and software designed to perform a specific function.</a:t>
            </a:r>
          </a:p>
          <a:p>
            <a:pPr algn="ctr" rtl="0" fontAlgn="base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Examples: Microcontrollers, Smart Home Devices, Automotive Systems, Medical Equipment, etc.</a:t>
            </a:r>
          </a:p>
          <a:p>
            <a:pPr algn="ctr" rtl="0" fontAlgn="base"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CHARACTERISTICS</a:t>
            </a:r>
          </a:p>
          <a:p>
            <a:pPr lvl="1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	 Real-time operation    Low power consumption    Compact size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Cost-effective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AE70E-9A37-9415-4DDF-1C2CAE21B809}"/>
              </a:ext>
            </a:extLst>
          </p:cNvPr>
          <p:cNvSpPr txBox="1"/>
          <p:nvPr/>
        </p:nvSpPr>
        <p:spPr>
          <a:xfrm>
            <a:off x="3425008" y="1173513"/>
            <a:ext cx="4803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Career in Embedded Systems</a:t>
            </a:r>
            <a:endParaRPr lang="en-US" sz="2400" b="1" dirty="0">
              <a:effectLst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AF4F8B0-8328-9A40-571B-A742840D5B0E}"/>
              </a:ext>
            </a:extLst>
          </p:cNvPr>
          <p:cNvGraphicFramePr/>
          <p:nvPr/>
        </p:nvGraphicFramePr>
        <p:xfrm>
          <a:off x="12437805" y="1179680"/>
          <a:ext cx="5390603" cy="529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1EEC264A-50BF-D2A8-B16E-D641163AD6BD}"/>
              </a:ext>
            </a:extLst>
          </p:cNvPr>
          <p:cNvGrpSpPr/>
          <p:nvPr/>
        </p:nvGrpSpPr>
        <p:grpSpPr>
          <a:xfrm>
            <a:off x="600222" y="-1568722"/>
            <a:ext cx="2428568" cy="3470887"/>
            <a:chOff x="1014758" y="1683154"/>
            <a:chExt cx="2428568" cy="3470887"/>
          </a:xfrm>
          <a:scene3d>
            <a:camera prst="perspectiveHeroicExtremeRightFacing"/>
            <a:lightRig rig="threePt" dir="t"/>
          </a:scene3d>
        </p:grpSpPr>
        <p:pic>
          <p:nvPicPr>
            <p:cNvPr id="7" name="Picture 6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3FAA67B8-3569-5BA8-604E-11162C15D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22174" r="7560" b="17917"/>
            <a:stretch/>
          </p:blipFill>
          <p:spPr>
            <a:xfrm rot="5400000">
              <a:off x="493598" y="2204314"/>
              <a:ext cx="3470887" cy="2428568"/>
            </a:xfrm>
            <a:prstGeom prst="rect">
              <a:avLst/>
            </a:prstGeom>
          </p:spPr>
        </p:pic>
        <p:pic>
          <p:nvPicPr>
            <p:cNvPr id="18" name="Picture 17" descr="A car with different components&#10;&#10;Description automatically generated with medium confidence">
              <a:extLst>
                <a:ext uri="{FF2B5EF4-FFF2-40B4-BE49-F238E27FC236}">
                  <a16:creationId xmlns:a16="http://schemas.microsoft.com/office/drawing/2014/main" id="{6DFECFD6-44D8-7897-182A-22A98C30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480" y="1965198"/>
              <a:ext cx="1937042" cy="137777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6C7C07-2788-B820-7F4D-3E5F89A87D7A}"/>
                </a:ext>
              </a:extLst>
            </p:cNvPr>
            <p:cNvSpPr txBox="1"/>
            <p:nvPr/>
          </p:nvSpPr>
          <p:spPr>
            <a:xfrm>
              <a:off x="1487126" y="3378787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Automotive</a:t>
              </a:r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198936-D20A-ACAE-BC3F-721FA3CFE22E}"/>
                </a:ext>
              </a:extLst>
            </p:cNvPr>
            <p:cNvSpPr txBox="1"/>
            <p:nvPr/>
          </p:nvSpPr>
          <p:spPr>
            <a:xfrm>
              <a:off x="1300890" y="3737771"/>
              <a:ext cx="18563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Connected vehicles, EVs, ADAS</a:t>
              </a:r>
              <a:endParaRPr lang="en-IN" sz="16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53EDB3-28CE-12A4-0D5B-FD366DBF97E9}"/>
              </a:ext>
            </a:extLst>
          </p:cNvPr>
          <p:cNvGrpSpPr/>
          <p:nvPr/>
        </p:nvGrpSpPr>
        <p:grpSpPr>
          <a:xfrm>
            <a:off x="9096843" y="-2101003"/>
            <a:ext cx="2163098" cy="3264334"/>
            <a:chOff x="9373071" y="1683154"/>
            <a:chExt cx="2163098" cy="3264334"/>
          </a:xfrm>
          <a:scene3d>
            <a:camera prst="perspectiveHeroicExtremeLeftFacing"/>
            <a:lightRig rig="threePt" dir="t"/>
          </a:scene3d>
        </p:grpSpPr>
        <p:pic>
          <p:nvPicPr>
            <p:cNvPr id="12" name="Picture 11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52B474C8-5E80-BAA6-2E1D-3E73A0ACE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6" t="25449" r="9622" b="21191"/>
            <a:stretch/>
          </p:blipFill>
          <p:spPr>
            <a:xfrm rot="5400000">
              <a:off x="8822453" y="2233772"/>
              <a:ext cx="3264334" cy="21630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9B014BA-4B3A-5FC2-EA59-7B6A89AD0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6099" y="1974957"/>
              <a:ext cx="1937042" cy="132480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D370CA-C346-B35E-2AD1-4D6E44894710}"/>
                </a:ext>
              </a:extLst>
            </p:cNvPr>
            <p:cNvSpPr txBox="1"/>
            <p:nvPr/>
          </p:nvSpPr>
          <p:spPr>
            <a:xfrm>
              <a:off x="9512494" y="3863660"/>
              <a:ext cx="18563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Medical devices and diagnostics</a:t>
              </a:r>
              <a:endParaRPr lang="en-IN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36675C-84D1-12E3-C58B-33866768D021}"/>
                </a:ext>
              </a:extLst>
            </p:cNvPr>
            <p:cNvSpPr txBox="1"/>
            <p:nvPr/>
          </p:nvSpPr>
          <p:spPr>
            <a:xfrm>
              <a:off x="9823889" y="3397045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Healthcare</a:t>
              </a:r>
              <a:endParaRPr lang="en-IN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5968923-577B-1E3A-52D6-4FBA1BBF64F6}"/>
              </a:ext>
            </a:extLst>
          </p:cNvPr>
          <p:cNvSpPr txBox="1"/>
          <p:nvPr/>
        </p:nvSpPr>
        <p:spPr>
          <a:xfrm>
            <a:off x="1313531" y="2456586"/>
            <a:ext cx="908009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</a:rPr>
              <a:t>O</a:t>
            </a:r>
            <a:r>
              <a:rPr lang="en-US" sz="2500" b="0" i="0" dirty="0">
                <a:effectLst/>
                <a:latin typeface="Calibri" panose="020F0502020204030204" pitchFamily="34" charset="0"/>
              </a:rPr>
              <a:t>ur world becomes more dependent on </a:t>
            </a:r>
            <a:r>
              <a:rPr lang="en-US" sz="3500" b="0" i="1" dirty="0">
                <a:effectLst/>
                <a:latin typeface="Calibri" panose="020F0502020204030204" pitchFamily="34" charset="0"/>
              </a:rPr>
              <a:t>technology</a:t>
            </a:r>
            <a:r>
              <a:rPr lang="en-US" sz="2500" dirty="0">
                <a:latin typeface="Calibri" panose="020F0502020204030204" pitchFamily="34" charset="0"/>
              </a:rPr>
              <a:t>, thus t</a:t>
            </a:r>
            <a:r>
              <a:rPr lang="en-US" sz="2500" b="0" i="0" dirty="0">
                <a:effectLst/>
                <a:latin typeface="Calibri" panose="020F0502020204030204" pitchFamily="34" charset="0"/>
              </a:rPr>
              <a:t>he integration of AI and machine learning into </a:t>
            </a:r>
            <a:r>
              <a:rPr lang="en-US" sz="3000" b="0" i="1" dirty="0">
                <a:effectLst/>
                <a:latin typeface="Calibri" panose="020F0502020204030204" pitchFamily="34" charset="0"/>
              </a:rPr>
              <a:t>embedded</a:t>
            </a:r>
            <a:r>
              <a:rPr lang="en-US" sz="3000" b="0" i="0" dirty="0">
                <a:effectLst/>
                <a:latin typeface="Calibri" panose="020F0502020204030204" pitchFamily="34" charset="0"/>
              </a:rPr>
              <a:t> systems </a:t>
            </a:r>
            <a:r>
              <a:rPr lang="en-US" sz="2500" b="0" i="0" dirty="0">
                <a:effectLst/>
                <a:latin typeface="Calibri" panose="020F0502020204030204" pitchFamily="34" charset="0"/>
              </a:rPr>
              <a:t>continues to expand, driving innovation and economic growth in numerous industries.</a:t>
            </a:r>
            <a:endParaRPr lang="en-IN" sz="2500" dirty="0"/>
          </a:p>
        </p:txBody>
      </p:sp>
      <p:pic>
        <p:nvPicPr>
          <p:cNvPr id="14" name="Picture 13" descr="A grid of lines on a black background&#10;&#10;Description automatically generated">
            <a:extLst>
              <a:ext uri="{FF2B5EF4-FFF2-40B4-BE49-F238E27FC236}">
                <a16:creationId xmlns:a16="http://schemas.microsoft.com/office/drawing/2014/main" id="{C830A438-D840-4333-E200-7E16960DD7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77289"/>
            <a:ext cx="12192000" cy="4625315"/>
          </a:xfrm>
          <a:prstGeom prst="rect">
            <a:avLst/>
          </a:prstGeom>
        </p:spPr>
      </p:pic>
      <p:pic>
        <p:nvPicPr>
          <p:cNvPr id="16" name="Picture 15" descr="A grid of lines on a black background&#10;&#10;Description automatically generated">
            <a:extLst>
              <a:ext uri="{FF2B5EF4-FFF2-40B4-BE49-F238E27FC236}">
                <a16:creationId xmlns:a16="http://schemas.microsoft.com/office/drawing/2014/main" id="{395F0590-F338-9B9C-640F-3238D8F581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7747"/>
            <a:ext cx="12192000" cy="16503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303F9B-F7C3-233F-EE34-DA05D96C5725}"/>
              </a:ext>
            </a:extLst>
          </p:cNvPr>
          <p:cNvSpPr txBox="1"/>
          <p:nvPr/>
        </p:nvSpPr>
        <p:spPr>
          <a:xfrm>
            <a:off x="3028790" y="4300577"/>
            <a:ext cx="5987262" cy="136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" b="1" dirty="0">
                <a:latin typeface="Calibri" panose="020F0502020204030204" pitchFamily="34" charset="0"/>
              </a:rPr>
              <a:t>L</a:t>
            </a:r>
            <a:r>
              <a:rPr lang="en-US" sz="100" b="1" i="0" dirty="0">
                <a:effectLst/>
                <a:latin typeface="Calibri" panose="020F0502020204030204" pitchFamily="34" charset="0"/>
              </a:rPr>
              <a:t>earning Embedded Systems by the following,</a:t>
            </a:r>
          </a:p>
          <a:p>
            <a:pPr algn="ctr">
              <a:lnSpc>
                <a:spcPct val="150000"/>
              </a:lnSpc>
            </a:pPr>
            <a:r>
              <a:rPr lang="en-US" sz="100" b="1" dirty="0">
                <a:latin typeface="Calibri" panose="020F0502020204030204" pitchFamily="34" charset="0"/>
              </a:rPr>
              <a:t>THREE</a:t>
            </a:r>
            <a:r>
              <a:rPr lang="en-US" sz="100" b="1" i="0" dirty="0">
                <a:effectLst/>
                <a:latin typeface="Calibri" panose="020F0502020204030204" pitchFamily="34" charset="0"/>
              </a:rPr>
              <a:t> ESSENTIAL COMPONENTS</a:t>
            </a:r>
          </a:p>
        </p:txBody>
      </p:sp>
    </p:spTree>
    <p:extLst>
      <p:ext uri="{BB962C8B-B14F-4D97-AF65-F5344CB8AC3E}">
        <p14:creationId xmlns:p14="http://schemas.microsoft.com/office/powerpoint/2010/main" val="116720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E5BBC-18B7-53AC-B1F9-98F97722D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2E13D9F-E499-546B-EE39-AC43E0D06F47}"/>
              </a:ext>
            </a:extLst>
          </p:cNvPr>
          <p:cNvGrpSpPr/>
          <p:nvPr/>
        </p:nvGrpSpPr>
        <p:grpSpPr>
          <a:xfrm>
            <a:off x="5712547" y="7409282"/>
            <a:ext cx="774652" cy="694815"/>
            <a:chOff x="4198760" y="2316927"/>
            <a:chExt cx="4029988" cy="3566983"/>
          </a:xfrm>
        </p:grpSpPr>
        <p:pic>
          <p:nvPicPr>
            <p:cNvPr id="39" name="Picture 38" descr="A diagram of a computer chip&#10;&#10;Description automatically generated">
              <a:extLst>
                <a:ext uri="{FF2B5EF4-FFF2-40B4-BE49-F238E27FC236}">
                  <a16:creationId xmlns:a16="http://schemas.microsoft.com/office/drawing/2014/main" id="{8670513F-E543-0797-FDD2-BD11FE3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760" y="2316927"/>
              <a:ext cx="4029988" cy="322445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747445-DFB9-DCEA-37F4-65954F50CE05}"/>
                </a:ext>
              </a:extLst>
            </p:cNvPr>
            <p:cNvSpPr txBox="1"/>
            <p:nvPr/>
          </p:nvSpPr>
          <p:spPr>
            <a:xfrm>
              <a:off x="5824376" y="5514578"/>
              <a:ext cx="863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b="1" i="0" dirty="0">
                  <a:effectLst/>
                  <a:latin typeface="Calibri" panose="020F0502020204030204" pitchFamily="34" charset="0"/>
                </a:rPr>
                <a:t>GATES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15AB-E644-35EB-9BAB-ABC8E453745D}"/>
              </a:ext>
            </a:extLst>
          </p:cNvPr>
          <p:cNvGrpSpPr/>
          <p:nvPr/>
        </p:nvGrpSpPr>
        <p:grpSpPr>
          <a:xfrm>
            <a:off x="6487200" y="-1969332"/>
            <a:ext cx="2163098" cy="3279251"/>
            <a:chOff x="6673631" y="1762430"/>
            <a:chExt cx="2163098" cy="3279251"/>
          </a:xfrm>
          <a:scene3d>
            <a:camera prst="perspectiveBelow"/>
            <a:lightRig rig="threePt" dir="t"/>
          </a:scene3d>
        </p:grpSpPr>
        <p:pic>
          <p:nvPicPr>
            <p:cNvPr id="11" name="Picture 10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4A185EC1-0024-4733-0595-6D98638E5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3" t="25449" r="9622" b="21191"/>
            <a:stretch/>
          </p:blipFill>
          <p:spPr>
            <a:xfrm rot="5400000">
              <a:off x="6115554" y="2320507"/>
              <a:ext cx="3279251" cy="216309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6D8D8DD-7CBD-FE5E-8B3B-3BDCC42E9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49387" y="1974957"/>
              <a:ext cx="1879631" cy="13777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380775-DCB4-54FB-6EB1-333EE718EE3D}"/>
                </a:ext>
              </a:extLst>
            </p:cNvPr>
            <p:cNvSpPr txBox="1"/>
            <p:nvPr/>
          </p:nvSpPr>
          <p:spPr>
            <a:xfrm>
              <a:off x="6849387" y="3889329"/>
              <a:ext cx="18563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Smart appliances and wearables</a:t>
              </a:r>
              <a:endParaRPr lang="en-IN" sz="16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76CF81-CD75-F1A1-119E-5CD9CAAA556D}"/>
                </a:ext>
              </a:extLst>
            </p:cNvPr>
            <p:cNvSpPr txBox="1"/>
            <p:nvPr/>
          </p:nvSpPr>
          <p:spPr>
            <a:xfrm>
              <a:off x="7156452" y="3385591"/>
              <a:ext cx="145440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Consumer Electronics</a:t>
              </a:r>
              <a:endParaRPr lang="en-IN" sz="16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110C29-3D4A-6CB7-8392-050D8CC7F09F}"/>
              </a:ext>
            </a:extLst>
          </p:cNvPr>
          <p:cNvGrpSpPr/>
          <p:nvPr/>
        </p:nvGrpSpPr>
        <p:grpSpPr>
          <a:xfrm>
            <a:off x="3425008" y="-2187815"/>
            <a:ext cx="2428568" cy="3470887"/>
            <a:chOff x="3794245" y="1666612"/>
            <a:chExt cx="2428568" cy="3470887"/>
          </a:xfrm>
          <a:scene3d>
            <a:camera prst="perspectiveAbove"/>
            <a:lightRig rig="threePt" dir="t"/>
          </a:scene3d>
        </p:grpSpPr>
        <p:pic>
          <p:nvPicPr>
            <p:cNvPr id="15" name="Picture 14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F585FD47-7766-9DFF-4C8D-41DDC370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22174" r="7560" b="17917"/>
            <a:stretch/>
          </p:blipFill>
          <p:spPr>
            <a:xfrm rot="5400000">
              <a:off x="3273085" y="2187772"/>
              <a:ext cx="3470887" cy="242856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E66E24-D523-8CCF-E336-A577E162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56539" y="1965198"/>
              <a:ext cx="1937042" cy="133456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C7154B-214A-0E78-2A24-57A8C11F411E}"/>
                </a:ext>
              </a:extLst>
            </p:cNvPr>
            <p:cNvSpPr txBox="1"/>
            <p:nvPr/>
          </p:nvSpPr>
          <p:spPr>
            <a:xfrm>
              <a:off x="4481566" y="3385591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Telecom</a:t>
              </a:r>
              <a:endParaRPr lang="en-IN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2FF709-B90E-F314-FD98-3361E6CE6B0C}"/>
                </a:ext>
              </a:extLst>
            </p:cNvPr>
            <p:cNvSpPr txBox="1"/>
            <p:nvPr/>
          </p:nvSpPr>
          <p:spPr>
            <a:xfrm>
              <a:off x="4137280" y="3719103"/>
              <a:ext cx="185630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5G infrastructure and devices.</a:t>
              </a:r>
              <a:endParaRPr lang="en-IN" sz="1600" dirty="0"/>
            </a:p>
          </p:txBody>
        </p:sp>
      </p:grpSp>
      <p:pic>
        <p:nvPicPr>
          <p:cNvPr id="6" name="Picture 5" descr="A newspaper with text on it">
            <a:extLst>
              <a:ext uri="{FF2B5EF4-FFF2-40B4-BE49-F238E27FC236}">
                <a16:creationId xmlns:a16="http://schemas.microsoft.com/office/drawing/2014/main" id="{B91E9FE7-EE63-C3C3-01DB-F4A757D580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2" t="19534" r="9584" b="46960"/>
          <a:stretch/>
        </p:blipFill>
        <p:spPr>
          <a:xfrm>
            <a:off x="2659013" y="-2297945"/>
            <a:ext cx="5569735" cy="2297945"/>
          </a:xfrm>
          <a:prstGeom prst="rect">
            <a:avLst/>
          </a:prstGeom>
          <a:scene3d>
            <a:camera prst="perspectiveBelow"/>
            <a:lightRig rig="threePt" dir="t"/>
          </a:scene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490F53-9C53-639E-12AE-8A93C2B6A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7" y="-11476295"/>
            <a:ext cx="7915598" cy="1118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3C8BF-293A-4B1F-12DE-B5482211053D}"/>
              </a:ext>
            </a:extLst>
          </p:cNvPr>
          <p:cNvSpPr txBox="1"/>
          <p:nvPr/>
        </p:nvSpPr>
        <p:spPr>
          <a:xfrm>
            <a:off x="1014758" y="-6386975"/>
            <a:ext cx="1068704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1. </a:t>
            </a:r>
            <a:r>
              <a:rPr lang="en-US" sz="3000" b="1" dirty="0"/>
              <a:t>C</a:t>
            </a:r>
            <a:r>
              <a:rPr lang="en-US" sz="2000" b="1" dirty="0"/>
              <a:t> (99%)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</a:t>
            </a:r>
            <a:r>
              <a:rPr lang="en-IN" sz="2000" dirty="0">
                <a:latin typeface="Google Sans"/>
              </a:rPr>
              <a:t>W</a:t>
            </a:r>
            <a:r>
              <a:rPr lang="en-IN" sz="2000" b="0" i="0" dirty="0">
                <a:effectLst/>
                <a:latin typeface="Google Sans"/>
              </a:rPr>
              <a:t>idespread usage</a:t>
            </a:r>
            <a:r>
              <a:rPr lang="en-US" sz="2000" dirty="0"/>
              <a:t> in embedded systems due to its simplicity, efficiency, and control over hardware.    </a:t>
            </a:r>
            <a:r>
              <a:rPr lang="en-US" dirty="0"/>
              <a:t>[</a:t>
            </a:r>
            <a:r>
              <a:rPr lang="en-US" b="1" dirty="0"/>
              <a:t>Applications</a:t>
            </a:r>
            <a:r>
              <a:rPr lang="en-US" dirty="0"/>
              <a:t>: Firmware development, low-level hardware interfacing.]</a:t>
            </a:r>
          </a:p>
          <a:p>
            <a:endParaRPr lang="en-US" sz="2000" dirty="0"/>
          </a:p>
          <a:p>
            <a:r>
              <a:rPr lang="en-US" sz="2000" b="1" dirty="0"/>
              <a:t>2. </a:t>
            </a:r>
            <a:r>
              <a:rPr lang="en-US" sz="3000" b="1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Adds object-oriented features to C, useful for larger or more complex systems.</a:t>
            </a:r>
          </a:p>
          <a:p>
            <a:r>
              <a:rPr lang="en-US" sz="2000" b="1" dirty="0"/>
              <a:t>	       </a:t>
            </a:r>
            <a:r>
              <a:rPr lang="en-US" b="1" dirty="0"/>
              <a:t>Applications</a:t>
            </a:r>
            <a:r>
              <a:rPr lang="en-US" dirty="0"/>
              <a:t>: Robotics, automotive systems, and applications requiring modular design.</a:t>
            </a:r>
          </a:p>
          <a:p>
            <a:endParaRPr lang="en-US" sz="2000" dirty="0"/>
          </a:p>
          <a:p>
            <a:r>
              <a:rPr lang="en-US" sz="2000" b="1" dirty="0"/>
              <a:t>3. </a:t>
            </a:r>
            <a:r>
              <a:rPr lang="en-US" sz="3000" b="1" dirty="0"/>
              <a:t>RUST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Gaining traction for its focus on safety, concurrency, and performance.</a:t>
            </a:r>
          </a:p>
          <a:p>
            <a:r>
              <a:rPr lang="en-US" dirty="0"/>
              <a:t>	        </a:t>
            </a:r>
            <a:r>
              <a:rPr lang="en-US" b="1" dirty="0"/>
              <a:t>Applications</a:t>
            </a:r>
            <a:r>
              <a:rPr lang="en-US" dirty="0"/>
              <a:t>: High-reliability systems, such as medical devices or aerospace.</a:t>
            </a:r>
          </a:p>
          <a:p>
            <a:endParaRPr lang="en-US" sz="2000" dirty="0"/>
          </a:p>
          <a:p>
            <a:r>
              <a:rPr lang="en-US" sz="2000" b="1" dirty="0"/>
              <a:t>4. </a:t>
            </a:r>
            <a:r>
              <a:rPr lang="en-US" sz="3000" b="1" dirty="0"/>
              <a:t>PYTHON</a:t>
            </a:r>
            <a:r>
              <a:rPr lang="en-US" sz="2000" b="1" dirty="0"/>
              <a:t> (</a:t>
            </a:r>
            <a:r>
              <a:rPr lang="en-US" sz="2000" b="1" dirty="0" err="1"/>
              <a:t>MicroPython</a:t>
            </a:r>
            <a:r>
              <a:rPr lang="en-US" sz="2000" b="1" dirty="0"/>
              <a:t>/</a:t>
            </a:r>
            <a:r>
              <a:rPr lang="en-US" sz="2000" b="1" dirty="0" err="1"/>
              <a:t>CircuitPython</a:t>
            </a:r>
            <a:r>
              <a:rPr lang="en-US" sz="2000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Why?</a:t>
            </a:r>
            <a:r>
              <a:rPr lang="en-US" sz="2000" dirty="0"/>
              <a:t>: Simplifies development for prototyping and less resource-intensive applications.</a:t>
            </a:r>
          </a:p>
          <a:p>
            <a:r>
              <a:rPr lang="en-US" dirty="0"/>
              <a:t>	</a:t>
            </a:r>
            <a:r>
              <a:rPr lang="en-US" b="1" dirty="0"/>
              <a:t>        Applications</a:t>
            </a:r>
            <a:r>
              <a:rPr lang="en-US" dirty="0"/>
              <a:t>: IoT devices, education, and hobbyist projects.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20971C-F5F3-2384-E05A-5AEDFBB372F6}"/>
              </a:ext>
            </a:extLst>
          </p:cNvPr>
          <p:cNvSpPr txBox="1"/>
          <p:nvPr/>
        </p:nvSpPr>
        <p:spPr>
          <a:xfrm>
            <a:off x="1752599" y="-1083313"/>
            <a:ext cx="8572824" cy="630942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sz="3500" b="1" i="0" u="none" strike="noStrike" dirty="0">
                <a:ln>
                  <a:solidFill>
                    <a:schemeClr val="tx1"/>
                  </a:solidFill>
                </a:ln>
                <a:noFill/>
                <a:latin typeface="Arial" panose="020B0604020202020204" pitchFamily="34" charset="0"/>
              </a:rPr>
              <a:t>WHAT IS AN EMBEDDED SYSTEM?</a:t>
            </a:r>
            <a:endParaRPr lang="en-IN" sz="3500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DE092-0913-395B-D63C-F4B0D6BC2CE3}"/>
              </a:ext>
            </a:extLst>
          </p:cNvPr>
          <p:cNvSpPr txBox="1"/>
          <p:nvPr/>
        </p:nvSpPr>
        <p:spPr>
          <a:xfrm>
            <a:off x="147795" y="-1471013"/>
            <a:ext cx="11782432" cy="1258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1200"/>
              </a:spcBef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combination of hardware and software designed to perform a specific function.</a:t>
            </a:r>
          </a:p>
          <a:p>
            <a:pPr algn="ctr" rtl="0" fontAlgn="base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Examples: Microcontrollers, Smart Home Devices, Automotive Systems, Medical Equipment, etc.</a:t>
            </a:r>
          </a:p>
          <a:p>
            <a:pPr algn="ctr" rtl="0" fontAlgn="base"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CHARACTERISTICS</a:t>
            </a:r>
          </a:p>
          <a:p>
            <a:pPr lvl="1" rtl="0" fontAlgn="base">
              <a:lnSpc>
                <a:spcPct val="150000"/>
              </a:lnSpc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 	 Real-time operation    Low power consumption    Compact size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Cost-effective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31844-E39A-7E2D-6813-AB747135557E}"/>
              </a:ext>
            </a:extLst>
          </p:cNvPr>
          <p:cNvSpPr txBox="1"/>
          <p:nvPr/>
        </p:nvSpPr>
        <p:spPr>
          <a:xfrm>
            <a:off x="3425008" y="1173513"/>
            <a:ext cx="48037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Career in Embedded Systems</a:t>
            </a:r>
            <a:endParaRPr lang="en-US" sz="2400" b="1" dirty="0">
              <a:effectLst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18AE00D-B87D-75E5-C291-283CB76BC2D1}"/>
              </a:ext>
            </a:extLst>
          </p:cNvPr>
          <p:cNvGraphicFramePr/>
          <p:nvPr/>
        </p:nvGraphicFramePr>
        <p:xfrm>
          <a:off x="12437805" y="1179680"/>
          <a:ext cx="5390603" cy="529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F4D5EBE7-B870-2256-9247-7597935D8EE5}"/>
              </a:ext>
            </a:extLst>
          </p:cNvPr>
          <p:cNvGrpSpPr/>
          <p:nvPr/>
        </p:nvGrpSpPr>
        <p:grpSpPr>
          <a:xfrm>
            <a:off x="600222" y="-1568722"/>
            <a:ext cx="2428568" cy="3470887"/>
            <a:chOff x="1014758" y="1683154"/>
            <a:chExt cx="2428568" cy="3470887"/>
          </a:xfrm>
          <a:scene3d>
            <a:camera prst="perspectiveHeroicExtremeRightFacing"/>
            <a:lightRig rig="threePt" dir="t"/>
          </a:scene3d>
        </p:grpSpPr>
        <p:pic>
          <p:nvPicPr>
            <p:cNvPr id="7" name="Picture 6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0873F34C-1E91-025E-6296-D3581C1A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" t="22174" r="7560" b="17917"/>
            <a:stretch/>
          </p:blipFill>
          <p:spPr>
            <a:xfrm rot="5400000">
              <a:off x="493598" y="2204314"/>
              <a:ext cx="3470887" cy="2428568"/>
            </a:xfrm>
            <a:prstGeom prst="rect">
              <a:avLst/>
            </a:prstGeom>
          </p:spPr>
        </p:pic>
        <p:pic>
          <p:nvPicPr>
            <p:cNvPr id="18" name="Picture 17" descr="A car with different components&#10;&#10;Description automatically generated with medium confidence">
              <a:extLst>
                <a:ext uri="{FF2B5EF4-FFF2-40B4-BE49-F238E27FC236}">
                  <a16:creationId xmlns:a16="http://schemas.microsoft.com/office/drawing/2014/main" id="{9292B28E-F262-635F-F53D-01FCDC0C0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480" y="1965198"/>
              <a:ext cx="1937042" cy="137777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8C0320-F78A-F563-21B9-C466E865E21E}"/>
                </a:ext>
              </a:extLst>
            </p:cNvPr>
            <p:cNvSpPr txBox="1"/>
            <p:nvPr/>
          </p:nvSpPr>
          <p:spPr>
            <a:xfrm>
              <a:off x="1487126" y="3378787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Automotive</a:t>
              </a:r>
              <a:endParaRPr lang="en-IN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9D9701-BE70-1D55-75CD-87BAE7D1560E}"/>
                </a:ext>
              </a:extLst>
            </p:cNvPr>
            <p:cNvSpPr txBox="1"/>
            <p:nvPr/>
          </p:nvSpPr>
          <p:spPr>
            <a:xfrm>
              <a:off x="1300890" y="3737771"/>
              <a:ext cx="185630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6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 Connected vehicles, EVs, ADAS</a:t>
              </a:r>
              <a:endParaRPr lang="en-IN" sz="16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ADF86E-5F00-E718-B149-8C4245954624}"/>
              </a:ext>
            </a:extLst>
          </p:cNvPr>
          <p:cNvGrpSpPr/>
          <p:nvPr/>
        </p:nvGrpSpPr>
        <p:grpSpPr>
          <a:xfrm>
            <a:off x="9096843" y="-2101003"/>
            <a:ext cx="2163098" cy="3264334"/>
            <a:chOff x="9373071" y="1683154"/>
            <a:chExt cx="2163098" cy="3264334"/>
          </a:xfrm>
          <a:scene3d>
            <a:camera prst="perspectiveHeroicExtremeLeftFacing"/>
            <a:lightRig rig="threePt" dir="t"/>
          </a:scene3d>
        </p:grpSpPr>
        <p:pic>
          <p:nvPicPr>
            <p:cNvPr id="12" name="Picture 11" descr="A white rectangular object with a shadow&#10;&#10;Description automatically generated">
              <a:extLst>
                <a:ext uri="{FF2B5EF4-FFF2-40B4-BE49-F238E27FC236}">
                  <a16:creationId xmlns:a16="http://schemas.microsoft.com/office/drawing/2014/main" id="{275C3D32-0E07-AD61-4960-93BF851A2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6" t="25449" r="9622" b="21191"/>
            <a:stretch/>
          </p:blipFill>
          <p:spPr>
            <a:xfrm rot="5400000">
              <a:off x="8822453" y="2233772"/>
              <a:ext cx="3264334" cy="216309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0DEC669-D9D3-7390-D577-51301DCC6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86099" y="1974957"/>
              <a:ext cx="1937042" cy="132480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7B5AB3-8534-A438-5ACA-1A5C0312AC13}"/>
                </a:ext>
              </a:extLst>
            </p:cNvPr>
            <p:cNvSpPr txBox="1"/>
            <p:nvPr/>
          </p:nvSpPr>
          <p:spPr>
            <a:xfrm>
              <a:off x="9512494" y="3863660"/>
              <a:ext cx="185630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Medical devices and diagnostics</a:t>
              </a:r>
              <a:endParaRPr lang="en-IN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E1CC22-E7D8-04BB-09AB-9BC49F827B2F}"/>
                </a:ext>
              </a:extLst>
            </p:cNvPr>
            <p:cNvSpPr txBox="1"/>
            <p:nvPr/>
          </p:nvSpPr>
          <p:spPr>
            <a:xfrm>
              <a:off x="9823889" y="3397045"/>
              <a:ext cx="14544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b="1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Healthcare</a:t>
              </a:r>
              <a:endParaRPr lang="en-IN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4371E6F-20A9-0354-8EE2-38F26294D1BA}"/>
              </a:ext>
            </a:extLst>
          </p:cNvPr>
          <p:cNvSpPr txBox="1"/>
          <p:nvPr/>
        </p:nvSpPr>
        <p:spPr>
          <a:xfrm>
            <a:off x="1313531" y="2456586"/>
            <a:ext cx="908009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</a:rPr>
              <a:t>O</a:t>
            </a:r>
            <a:r>
              <a:rPr lang="en-US" sz="2500" b="0" i="0" dirty="0">
                <a:effectLst/>
                <a:latin typeface="Calibri" panose="020F0502020204030204" pitchFamily="34" charset="0"/>
              </a:rPr>
              <a:t>ur world becomes more dependent on </a:t>
            </a:r>
            <a:r>
              <a:rPr lang="en-US" sz="3500" b="0" i="1" dirty="0">
                <a:effectLst/>
                <a:latin typeface="Calibri" panose="020F0502020204030204" pitchFamily="34" charset="0"/>
              </a:rPr>
              <a:t>technology</a:t>
            </a:r>
            <a:r>
              <a:rPr lang="en-US" sz="2500" dirty="0">
                <a:latin typeface="Calibri" panose="020F0502020204030204" pitchFamily="34" charset="0"/>
              </a:rPr>
              <a:t>, thus t</a:t>
            </a:r>
            <a:r>
              <a:rPr lang="en-US" sz="2500" b="0" i="0" dirty="0">
                <a:effectLst/>
                <a:latin typeface="Calibri" panose="020F0502020204030204" pitchFamily="34" charset="0"/>
              </a:rPr>
              <a:t>he integration of AI and machine learning into </a:t>
            </a:r>
            <a:r>
              <a:rPr lang="en-US" sz="3000" b="0" i="1" dirty="0">
                <a:effectLst/>
                <a:latin typeface="Calibri" panose="020F0502020204030204" pitchFamily="34" charset="0"/>
              </a:rPr>
              <a:t>embedded</a:t>
            </a:r>
            <a:r>
              <a:rPr lang="en-US" sz="3000" b="0" i="0" dirty="0">
                <a:effectLst/>
                <a:latin typeface="Calibri" panose="020F0502020204030204" pitchFamily="34" charset="0"/>
              </a:rPr>
              <a:t> systems </a:t>
            </a:r>
            <a:r>
              <a:rPr lang="en-US" sz="2500" b="0" i="0" dirty="0">
                <a:effectLst/>
                <a:latin typeface="Calibri" panose="020F0502020204030204" pitchFamily="34" charset="0"/>
              </a:rPr>
              <a:t>continues to expand, driving innovation and economic growth in numerous industries.</a:t>
            </a:r>
            <a:endParaRPr lang="en-IN" sz="2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3A6DE3-CF50-AC3B-65AF-F046E3624555}"/>
              </a:ext>
            </a:extLst>
          </p:cNvPr>
          <p:cNvSpPr txBox="1"/>
          <p:nvPr/>
        </p:nvSpPr>
        <p:spPr>
          <a:xfrm>
            <a:off x="3028790" y="4300577"/>
            <a:ext cx="5987262" cy="1221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latin typeface="Calibri" panose="020F0502020204030204" pitchFamily="34" charset="0"/>
              </a:rPr>
              <a:t>L</a:t>
            </a:r>
            <a:r>
              <a:rPr lang="en-US" sz="2200" b="1" i="0" dirty="0">
                <a:effectLst/>
                <a:latin typeface="Calibri" panose="020F0502020204030204" pitchFamily="34" charset="0"/>
              </a:rPr>
              <a:t>earning Embedded Systems by the following,</a:t>
            </a:r>
          </a:p>
          <a:p>
            <a:pPr algn="ctr">
              <a:lnSpc>
                <a:spcPct val="150000"/>
              </a:lnSpc>
            </a:pPr>
            <a:r>
              <a:rPr lang="en-US" sz="3000" b="1" dirty="0">
                <a:latin typeface="Calibri" panose="020F0502020204030204" pitchFamily="34" charset="0"/>
              </a:rPr>
              <a:t>THREE</a:t>
            </a:r>
            <a:r>
              <a:rPr lang="en-US" sz="3000" b="1" i="0" dirty="0">
                <a:effectLst/>
                <a:latin typeface="Calibri" panose="020F0502020204030204" pitchFamily="34" charset="0"/>
              </a:rPr>
              <a:t> ESSENTIAL COMPONENTS</a:t>
            </a:r>
          </a:p>
        </p:txBody>
      </p:sp>
      <p:pic>
        <p:nvPicPr>
          <p:cNvPr id="14" name="Picture 13" descr="A grid of lines on a black background&#10;&#10;Description automatically generated">
            <a:extLst>
              <a:ext uri="{FF2B5EF4-FFF2-40B4-BE49-F238E27FC236}">
                <a16:creationId xmlns:a16="http://schemas.microsoft.com/office/drawing/2014/main" id="{336D760C-4B00-2014-9576-7448670E7E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544"/>
            <a:ext cx="12192000" cy="4625315"/>
          </a:xfrm>
          <a:prstGeom prst="rect">
            <a:avLst/>
          </a:prstGeom>
        </p:spPr>
      </p:pic>
      <p:pic>
        <p:nvPicPr>
          <p:cNvPr id="16" name="Picture 15" descr="A grid of lines on a black background&#10;&#10;Description automatically generated">
            <a:extLst>
              <a:ext uri="{FF2B5EF4-FFF2-40B4-BE49-F238E27FC236}">
                <a16:creationId xmlns:a16="http://schemas.microsoft.com/office/drawing/2014/main" id="{C6501E87-98AE-C14B-2C39-66BD3ADC0B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9848"/>
            <a:ext cx="12192000" cy="165038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FD84E-B4C5-2C60-79CF-AD42D82BD595}"/>
              </a:ext>
            </a:extLst>
          </p:cNvPr>
          <p:cNvGrpSpPr/>
          <p:nvPr/>
        </p:nvGrpSpPr>
        <p:grpSpPr>
          <a:xfrm>
            <a:off x="-1811228" y="3987072"/>
            <a:ext cx="1651221" cy="1546913"/>
            <a:chOff x="0" y="2048036"/>
            <a:chExt cx="4701650" cy="3870243"/>
          </a:xfrm>
        </p:grpSpPr>
        <p:pic>
          <p:nvPicPr>
            <p:cNvPr id="17" name="Picture 16" descr="A close-up of a paper&#10;&#10;Description automatically generated">
              <a:extLst>
                <a:ext uri="{FF2B5EF4-FFF2-40B4-BE49-F238E27FC236}">
                  <a16:creationId xmlns:a16="http://schemas.microsoft.com/office/drawing/2014/main" id="{E31C685C-0E33-D868-EA8B-D09BB0687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48036"/>
              <a:ext cx="4701650" cy="376224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477EF2-2177-EBE0-943B-F43A70B48AB0}"/>
                </a:ext>
              </a:extLst>
            </p:cNvPr>
            <p:cNvSpPr txBox="1"/>
            <p:nvPr/>
          </p:nvSpPr>
          <p:spPr>
            <a:xfrm>
              <a:off x="1399495" y="5548947"/>
              <a:ext cx="17271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b="1" i="0" dirty="0">
                  <a:effectLst/>
                  <a:latin typeface="Calibri" panose="020F0502020204030204" pitchFamily="34" charset="0"/>
                </a:rPr>
                <a:t>C and Assembly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FADCBF-84F6-A538-73C6-463D57E274F7}"/>
              </a:ext>
            </a:extLst>
          </p:cNvPr>
          <p:cNvGrpSpPr/>
          <p:nvPr/>
        </p:nvGrpSpPr>
        <p:grpSpPr>
          <a:xfrm>
            <a:off x="12401214" y="4022562"/>
            <a:ext cx="1607190" cy="1862048"/>
            <a:chOff x="8228748" y="2411832"/>
            <a:chExt cx="3772063" cy="3506447"/>
          </a:xfrm>
        </p:grpSpPr>
        <p:pic>
          <p:nvPicPr>
            <p:cNvPr id="36" name="Picture 35" descr="A diagram of different colored squares&#10;&#10;Description automatically generated">
              <a:extLst>
                <a:ext uri="{FF2B5EF4-FFF2-40B4-BE49-F238E27FC236}">
                  <a16:creationId xmlns:a16="http://schemas.microsoft.com/office/drawing/2014/main" id="{43B60A66-0796-6121-931E-9028B33DA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8748" y="2411832"/>
              <a:ext cx="3772063" cy="269516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FB14F6-3294-4E0E-6CD9-4CC4A71E6902}"/>
                </a:ext>
              </a:extLst>
            </p:cNvPr>
            <p:cNvSpPr txBox="1"/>
            <p:nvPr/>
          </p:nvSpPr>
          <p:spPr>
            <a:xfrm>
              <a:off x="9661330" y="5548947"/>
              <a:ext cx="12356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IN" b="1" i="0" dirty="0">
                  <a:effectLst/>
                  <a:latin typeface="Calibri" panose="020F0502020204030204" pitchFamily="34" charset="0"/>
                </a:rPr>
                <a:t>Build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98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chool_of_Innovatio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hool_of_Innovation_Theme" id="{FA76D076-B776-496A-818B-46AC29C94E42}" vid="{18CDD101-351B-4538-AA7F-D5C2A57F204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School_of_Innovation_Theme</Template>
  <TotalTime>208</TotalTime>
  <Words>1784</Words>
  <Application>Microsoft Office PowerPoint</Application>
  <PresentationFormat>Widescreen</PresentationFormat>
  <Paragraphs>219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AngsanaUPC</vt:lpstr>
      <vt:lpstr>Arial</vt:lpstr>
      <vt:lpstr>Berlin Sans FB</vt:lpstr>
      <vt:lpstr>Calibri</vt:lpstr>
      <vt:lpstr>Google Sans</vt:lpstr>
      <vt:lpstr>School_of_Innovation_Theme</vt:lpstr>
      <vt:lpstr>Custom Design</vt:lpstr>
      <vt:lpstr>Embedded system , Devices and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Harishwa ‍</cp:lastModifiedBy>
  <cp:revision>12</cp:revision>
  <dcterms:created xsi:type="dcterms:W3CDTF">2025-01-02T05:35:37Z</dcterms:created>
  <dcterms:modified xsi:type="dcterms:W3CDTF">2025-01-15T13:02:42Z</dcterms:modified>
</cp:coreProperties>
</file>